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f243cd4df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f243cd4df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f243cd4df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f243cd4df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f243cd4df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f243cd4df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08d40ef35c_1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08d40ef35c_1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39c4fd47a14097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39c4fd47a14097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39c4fd47a14097a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39c4fd47a14097a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43f5f009a5c31a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3f5f009a5c31a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8d40ef35c_1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08d40ef35c_1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08d40ef35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08d40ef35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f243cd4df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f243cd4df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f243cd4df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f243cd4df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08d40ef35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08d40ef35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Orthopedic Surgery Rotation at OHRH</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a:p>
            <a:pPr indent="0" lvl="0" marL="0" rtl="0" algn="l">
              <a:spcBef>
                <a:spcPts val="0"/>
              </a:spcBef>
              <a:spcAft>
                <a:spcPts val="0"/>
              </a:spcAft>
              <a:buNone/>
            </a:pPr>
            <a:r>
              <a:rPr lang="en"/>
              <a:t>Adam Barnard,PA-C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OK Now You Can Panic </a:t>
            </a:r>
            <a:endParaRPr/>
          </a:p>
        </p:txBody>
      </p:sp>
      <p:sp>
        <p:nvSpPr>
          <p:cNvPr id="218" name="Google Shape;218;p22"/>
          <p:cNvSpPr txBox="1"/>
          <p:nvPr>
            <p:ph idx="1" type="body"/>
          </p:nvPr>
        </p:nvSpPr>
        <p:spPr>
          <a:xfrm>
            <a:off x="3301475" y="2975575"/>
            <a:ext cx="5530800" cy="1593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9" name="Google Shape;219;p22"/>
          <p:cNvPicPr preferRelativeResize="0"/>
          <p:nvPr/>
        </p:nvPicPr>
        <p:blipFill>
          <a:blip r:embed="rId3">
            <a:alphaModFix/>
          </a:blip>
          <a:stretch>
            <a:fillRect/>
          </a:stretch>
        </p:blipFill>
        <p:spPr>
          <a:xfrm>
            <a:off x="92199" y="1097172"/>
            <a:ext cx="2232944" cy="4046325"/>
          </a:xfrm>
          <a:prstGeom prst="rect">
            <a:avLst/>
          </a:prstGeom>
          <a:noFill/>
          <a:ln>
            <a:noFill/>
          </a:ln>
        </p:spPr>
      </p:pic>
      <p:pic>
        <p:nvPicPr>
          <p:cNvPr id="220" name="Google Shape;220;p22"/>
          <p:cNvPicPr preferRelativeResize="0"/>
          <p:nvPr/>
        </p:nvPicPr>
        <p:blipFill>
          <a:blip r:embed="rId4">
            <a:alphaModFix/>
          </a:blip>
          <a:stretch>
            <a:fillRect/>
          </a:stretch>
        </p:blipFill>
        <p:spPr>
          <a:xfrm>
            <a:off x="3097172" y="1170125"/>
            <a:ext cx="5735098" cy="38357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Maintaining Sterility and Avoiding Contamination Events</a:t>
            </a:r>
            <a:endParaRPr/>
          </a:p>
        </p:txBody>
      </p:sp>
      <p:sp>
        <p:nvSpPr>
          <p:cNvPr id="226" name="Google Shape;226;p23"/>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fontScale="77500" lnSpcReduction="20000"/>
          </a:bodyPr>
          <a:lstStyle/>
          <a:p>
            <a:pPr indent="-292576" lvl="0" marL="457200" rtl="0" algn="l">
              <a:spcBef>
                <a:spcPts val="0"/>
              </a:spcBef>
              <a:spcAft>
                <a:spcPts val="0"/>
              </a:spcAft>
              <a:buSzPct val="100000"/>
              <a:buChar char="●"/>
            </a:pPr>
            <a:r>
              <a:rPr lang="en"/>
              <a:t>Practice Donning/Doffing hoods, gowns, and gloves.</a:t>
            </a:r>
            <a:endParaRPr/>
          </a:p>
          <a:p>
            <a:pPr indent="-292576" lvl="0" marL="457200" rtl="0" algn="l">
              <a:spcBef>
                <a:spcPts val="0"/>
              </a:spcBef>
              <a:spcAft>
                <a:spcPts val="0"/>
              </a:spcAft>
              <a:buSzPct val="100000"/>
              <a:buChar char="●"/>
            </a:pPr>
            <a:r>
              <a:rPr lang="en"/>
              <a:t>Get close to the operating table after draping, surgery is a close-contact sport. </a:t>
            </a:r>
            <a:endParaRPr/>
          </a:p>
          <a:p>
            <a:pPr indent="-292576" lvl="0" marL="457200" rtl="0" algn="l">
              <a:spcBef>
                <a:spcPts val="0"/>
              </a:spcBef>
              <a:spcAft>
                <a:spcPts val="0"/>
              </a:spcAft>
              <a:buSzPct val="100000"/>
              <a:buChar char="●"/>
            </a:pPr>
            <a:r>
              <a:rPr lang="en"/>
              <a:t>*ASK IF YOU’RE UNSURE*</a:t>
            </a:r>
            <a:endParaRPr/>
          </a:p>
          <a:p>
            <a:pPr indent="-292576" lvl="0" marL="457200" rtl="0" algn="l">
              <a:spcBef>
                <a:spcPts val="0"/>
              </a:spcBef>
              <a:spcAft>
                <a:spcPts val="0"/>
              </a:spcAft>
              <a:buSzPct val="100000"/>
              <a:buChar char="●"/>
            </a:pPr>
            <a:r>
              <a:rPr lang="en"/>
              <a:t>Don’t reach down to catch falling instruments.</a:t>
            </a:r>
            <a:endParaRPr/>
          </a:p>
          <a:p>
            <a:pPr indent="-292576" lvl="0" marL="457200" rtl="0" algn="l">
              <a:spcBef>
                <a:spcPts val="0"/>
              </a:spcBef>
              <a:spcAft>
                <a:spcPts val="0"/>
              </a:spcAft>
              <a:buSzPct val="100000"/>
              <a:buChar char="●"/>
            </a:pPr>
            <a:r>
              <a:rPr lang="en"/>
              <a:t>Back to back, front-to-front when passing by another </a:t>
            </a:r>
            <a:r>
              <a:rPr lang="en"/>
              <a:t>sterile person.</a:t>
            </a:r>
            <a:endParaRPr/>
          </a:p>
          <a:p>
            <a:pPr indent="-292576" lvl="0" marL="457200" rtl="0" algn="l">
              <a:spcBef>
                <a:spcPts val="0"/>
              </a:spcBef>
              <a:spcAft>
                <a:spcPts val="0"/>
              </a:spcAft>
              <a:buSzPct val="100000"/>
              <a:buChar char="●"/>
            </a:pPr>
            <a:r>
              <a:rPr lang="en"/>
              <a:t>Keep hands elevated up away from body after washing.  You look silly, it’s OK. </a:t>
            </a:r>
            <a:endParaRPr/>
          </a:p>
          <a:p>
            <a:pPr indent="-292576" lvl="0" marL="457200" rtl="0" algn="l">
              <a:spcBef>
                <a:spcPts val="0"/>
              </a:spcBef>
              <a:spcAft>
                <a:spcPts val="0"/>
              </a:spcAft>
              <a:buSzPct val="100000"/>
              <a:buChar char="●"/>
            </a:pPr>
            <a:r>
              <a:rPr lang="en"/>
              <a:t>Don’t adjust overhead lights unless asked to by the surgeon.</a:t>
            </a:r>
            <a:endParaRPr/>
          </a:p>
          <a:p>
            <a:pPr indent="-292576" lvl="0" marL="457200" rtl="0" algn="l">
              <a:spcBef>
                <a:spcPts val="0"/>
              </a:spcBef>
              <a:spcAft>
                <a:spcPts val="0"/>
              </a:spcAft>
              <a:buSzPct val="100000"/>
              <a:buChar char="●"/>
            </a:pPr>
            <a:r>
              <a:rPr lang="en"/>
              <a:t>If you feel like passing out let someone know before you get beyond rescue, it’s NORMAL.</a:t>
            </a:r>
            <a:endParaRPr/>
          </a:p>
          <a:p>
            <a:pPr indent="-292576" lvl="0" marL="457200" rtl="0" algn="l">
              <a:spcBef>
                <a:spcPts val="0"/>
              </a:spcBef>
              <a:spcAft>
                <a:spcPts val="0"/>
              </a:spcAft>
              <a:buSzPct val="100000"/>
              <a:buChar char="●"/>
            </a:pPr>
            <a:r>
              <a:rPr lang="en"/>
              <a:t>Never, ever, ever, </a:t>
            </a:r>
            <a:r>
              <a:rPr b="1" lang="en" u="sng"/>
              <a:t>EVER</a:t>
            </a:r>
            <a:r>
              <a:rPr lang="en"/>
              <a:t> grab instruments off the scrub tech’s Mayo stand (They might “accidentally” stab you with something pointy)</a:t>
            </a:r>
            <a:endParaRPr/>
          </a:p>
        </p:txBody>
      </p:sp>
      <p:sp>
        <p:nvSpPr>
          <p:cNvPr id="227" name="Google Shape;227;p23"/>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8" name="Google Shape;228;p23"/>
          <p:cNvPicPr preferRelativeResize="0"/>
          <p:nvPr/>
        </p:nvPicPr>
        <p:blipFill>
          <a:blip r:embed="rId3">
            <a:alphaModFix/>
          </a:blip>
          <a:stretch>
            <a:fillRect/>
          </a:stretch>
        </p:blipFill>
        <p:spPr>
          <a:xfrm>
            <a:off x="5121287" y="1846800"/>
            <a:ext cx="3027075" cy="22363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4"/>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ORTHOPEDICS IS EASY IF YOU KNOW ANATOMY</a:t>
            </a:r>
            <a:endParaRPr/>
          </a:p>
        </p:txBody>
      </p:sp>
      <p:sp>
        <p:nvSpPr>
          <p:cNvPr id="234" name="Google Shape;234;p24"/>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fontScale="85000"/>
          </a:bodyPr>
          <a:lstStyle/>
          <a:p>
            <a:pPr indent="-298767" lvl="0" marL="457200" rtl="0" algn="l">
              <a:spcBef>
                <a:spcPts val="0"/>
              </a:spcBef>
              <a:spcAft>
                <a:spcPts val="0"/>
              </a:spcAft>
              <a:buSzPct val="100000"/>
              <a:buChar char="●"/>
            </a:pPr>
            <a:r>
              <a:rPr lang="en"/>
              <a:t>Preview upcoming cases before the actual surgery.  Watch videos on YouTube, Vumedi, Arthrex website, MedTronic Touch Surgery App, etc</a:t>
            </a:r>
            <a:endParaRPr/>
          </a:p>
          <a:p>
            <a:pPr indent="-298767" lvl="0" marL="457200" rtl="0" algn="l">
              <a:spcBef>
                <a:spcPts val="0"/>
              </a:spcBef>
              <a:spcAft>
                <a:spcPts val="0"/>
              </a:spcAft>
              <a:buSzPct val="100000"/>
              <a:buChar char="●"/>
            </a:pPr>
            <a:r>
              <a:rPr lang="en"/>
              <a:t>Nerves aren’t yellow, Arteries aren’t red, and Vein’s aren’t blue in real humans</a:t>
            </a:r>
            <a:endParaRPr/>
          </a:p>
          <a:p>
            <a:pPr indent="-298767" lvl="0" marL="457200" rtl="0" algn="l">
              <a:spcBef>
                <a:spcPts val="0"/>
              </a:spcBef>
              <a:spcAft>
                <a:spcPts val="0"/>
              </a:spcAft>
              <a:buSzPct val="100000"/>
              <a:buChar char="●"/>
            </a:pPr>
            <a:r>
              <a:rPr lang="en"/>
              <a:t>Study relevant anatomy based on the surgical approach, it will help you retain information and avoid iatrogenic injury…and we’re going to ask during cases!!!!</a:t>
            </a:r>
            <a:endParaRPr/>
          </a:p>
          <a:p>
            <a:pPr indent="-298767" lvl="0" marL="457200" rtl="0" algn="l">
              <a:spcBef>
                <a:spcPts val="0"/>
              </a:spcBef>
              <a:spcAft>
                <a:spcPts val="0"/>
              </a:spcAft>
              <a:buSzPct val="100000"/>
              <a:buChar char="●"/>
            </a:pPr>
            <a:r>
              <a:rPr lang="en"/>
              <a:t>Think about </a:t>
            </a:r>
            <a:r>
              <a:rPr lang="en"/>
              <a:t>nature</a:t>
            </a:r>
            <a:r>
              <a:rPr lang="en"/>
              <a:t> of condition or mechanism of injury to affected body part being operated on</a:t>
            </a:r>
            <a:endParaRPr/>
          </a:p>
          <a:p>
            <a:pPr indent="-298767" lvl="0" marL="457200" rtl="0" algn="l">
              <a:spcBef>
                <a:spcPts val="0"/>
              </a:spcBef>
              <a:spcAft>
                <a:spcPts val="0"/>
              </a:spcAft>
              <a:buSzPct val="100000"/>
              <a:buChar char="●"/>
            </a:pPr>
            <a:r>
              <a:rPr lang="en"/>
              <a:t>Study imaging modalities.  X-ray, CT, MRI, etc</a:t>
            </a:r>
            <a:endParaRPr/>
          </a:p>
        </p:txBody>
      </p:sp>
      <p:sp>
        <p:nvSpPr>
          <p:cNvPr id="235" name="Google Shape;235;p24"/>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6" name="Google Shape;236;p24"/>
          <p:cNvPicPr preferRelativeResize="0"/>
          <p:nvPr/>
        </p:nvPicPr>
        <p:blipFill>
          <a:blip r:embed="rId3">
            <a:alphaModFix/>
          </a:blip>
          <a:stretch>
            <a:fillRect/>
          </a:stretch>
        </p:blipFill>
        <p:spPr>
          <a:xfrm>
            <a:off x="4637501" y="1620850"/>
            <a:ext cx="2780675" cy="2479649"/>
          </a:xfrm>
          <a:prstGeom prst="rect">
            <a:avLst/>
          </a:prstGeom>
          <a:noFill/>
          <a:ln>
            <a:noFill/>
          </a:ln>
        </p:spPr>
      </p:pic>
      <p:pic>
        <p:nvPicPr>
          <p:cNvPr id="237" name="Google Shape;237;p24"/>
          <p:cNvPicPr preferRelativeResize="0"/>
          <p:nvPr/>
        </p:nvPicPr>
        <p:blipFill>
          <a:blip r:embed="rId4">
            <a:alphaModFix/>
          </a:blip>
          <a:stretch>
            <a:fillRect/>
          </a:stretch>
        </p:blipFill>
        <p:spPr>
          <a:xfrm>
            <a:off x="7621328" y="1152475"/>
            <a:ext cx="1210975" cy="38738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Now Let’s Have Some Fun</a:t>
            </a:r>
            <a:endParaRPr/>
          </a:p>
        </p:txBody>
      </p:sp>
      <p:sp>
        <p:nvSpPr>
          <p:cNvPr id="243" name="Google Shape;243;p2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Ask questions, we’re here to help.</a:t>
            </a:r>
            <a:endParaRPr/>
          </a:p>
          <a:p>
            <a:pPr indent="-311150" lvl="0" marL="457200" rtl="0" algn="l">
              <a:spcBef>
                <a:spcPts val="0"/>
              </a:spcBef>
              <a:spcAft>
                <a:spcPts val="0"/>
              </a:spcAft>
              <a:buSzPts val="1300"/>
              <a:buChar char="●"/>
            </a:pPr>
            <a:r>
              <a:rPr lang="en"/>
              <a:t>Watch out for slick floors and sharp objects.</a:t>
            </a:r>
            <a:endParaRPr/>
          </a:p>
          <a:p>
            <a:pPr indent="-311150" lvl="0" marL="457200" rtl="0" algn="l">
              <a:spcBef>
                <a:spcPts val="0"/>
              </a:spcBef>
              <a:spcAft>
                <a:spcPts val="0"/>
              </a:spcAft>
              <a:buSzPts val="1300"/>
              <a:buChar char="●"/>
            </a:pPr>
            <a:r>
              <a:rPr lang="en"/>
              <a:t>Learning to use arthroscopy equipment is challenging and can often cause motion sickness, nausea,etc.  Take a break if you need to.</a:t>
            </a:r>
            <a:endParaRPr/>
          </a:p>
          <a:p>
            <a:pPr indent="-311150" lvl="0" marL="457200" rtl="0" algn="l">
              <a:spcBef>
                <a:spcPts val="0"/>
              </a:spcBef>
              <a:spcAft>
                <a:spcPts val="0"/>
              </a:spcAft>
              <a:buSzPts val="1300"/>
              <a:buChar char="●"/>
            </a:pPr>
            <a:r>
              <a:rPr lang="en"/>
              <a:t>Enjoy the snacks/drinks and please take time to thank the Arthrex crew for hosting us!!!</a:t>
            </a:r>
            <a:endParaRPr/>
          </a:p>
          <a:p>
            <a:pPr indent="-311150" lvl="0" marL="457200" rtl="0" algn="l">
              <a:spcBef>
                <a:spcPts val="0"/>
              </a:spcBef>
              <a:spcAft>
                <a:spcPts val="0"/>
              </a:spcAft>
              <a:buSzPts val="1300"/>
              <a:buChar char="●"/>
            </a:pPr>
            <a:r>
              <a:rPr lang="en"/>
              <a:t>Orthopedic surgery isn’t for everyone and that’s OK!.  If you are interested in doing a clinical rotation with our group please let the UEPA clinical </a:t>
            </a:r>
            <a:r>
              <a:rPr lang="en"/>
              <a:t>director know.</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000" u="sng"/>
              <a:t>THANK YOU ARTHREX</a:t>
            </a:r>
            <a:endParaRPr b="1" sz="3000" u="sng"/>
          </a:p>
        </p:txBody>
      </p:sp>
      <p:sp>
        <p:nvSpPr>
          <p:cNvPr id="141" name="Google Shape;141;p14"/>
          <p:cNvSpPr txBox="1"/>
          <p:nvPr>
            <p:ph idx="1" type="body"/>
          </p:nvPr>
        </p:nvSpPr>
        <p:spPr>
          <a:xfrm>
            <a:off x="1297500" y="1243675"/>
            <a:ext cx="7038900" cy="29112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First things first…THANK YOU to Demarco Monroe and the Arthrex team!!!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42" name="Google Shape;142;p14"/>
          <p:cNvPicPr preferRelativeResize="0"/>
          <p:nvPr/>
        </p:nvPicPr>
        <p:blipFill>
          <a:blip r:embed="rId3">
            <a:alphaModFix/>
          </a:blip>
          <a:stretch>
            <a:fillRect/>
          </a:stretch>
        </p:blipFill>
        <p:spPr>
          <a:xfrm>
            <a:off x="3301500" y="1881477"/>
            <a:ext cx="5530801" cy="2877400"/>
          </a:xfrm>
          <a:prstGeom prst="rect">
            <a:avLst/>
          </a:prstGeom>
          <a:noFill/>
          <a:ln>
            <a:noFill/>
          </a:ln>
        </p:spPr>
      </p:pic>
      <p:pic>
        <p:nvPicPr>
          <p:cNvPr id="143" name="Google Shape;143;p14"/>
          <p:cNvPicPr preferRelativeResize="0"/>
          <p:nvPr/>
        </p:nvPicPr>
        <p:blipFill>
          <a:blip r:embed="rId4">
            <a:alphaModFix/>
          </a:blip>
          <a:stretch>
            <a:fillRect/>
          </a:stretch>
        </p:blipFill>
        <p:spPr>
          <a:xfrm>
            <a:off x="606600" y="1881475"/>
            <a:ext cx="2301650" cy="30688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000" u="sng"/>
              <a:t>Personal Bio</a:t>
            </a:r>
            <a:endParaRPr b="1" sz="3000" u="sng"/>
          </a:p>
        </p:txBody>
      </p:sp>
      <p:sp>
        <p:nvSpPr>
          <p:cNvPr id="149" name="Google Shape;149;p1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Undergrad at UK 2001-2005</a:t>
            </a:r>
            <a:endParaRPr/>
          </a:p>
          <a:p>
            <a:pPr indent="-311150" lvl="0" marL="457200" rtl="0" algn="l">
              <a:spcBef>
                <a:spcPts val="0"/>
              </a:spcBef>
              <a:spcAft>
                <a:spcPts val="0"/>
              </a:spcAft>
              <a:buSzPts val="1300"/>
              <a:buChar char="●"/>
            </a:pPr>
            <a:r>
              <a:rPr lang="en"/>
              <a:t>PA school at UNTHSC 2008-2011</a:t>
            </a:r>
            <a:endParaRPr/>
          </a:p>
          <a:p>
            <a:pPr indent="-311150" lvl="0" marL="457200" rtl="0" algn="l">
              <a:spcBef>
                <a:spcPts val="0"/>
              </a:spcBef>
              <a:spcAft>
                <a:spcPts val="0"/>
              </a:spcAft>
              <a:buSzPts val="1300"/>
              <a:buChar char="●"/>
            </a:pPr>
            <a:r>
              <a:rPr lang="en"/>
              <a:t>Employed by Owensboro Health Orthopedics and Sports Medicine August 2015-current</a:t>
            </a:r>
            <a:endParaRPr/>
          </a:p>
          <a:p>
            <a:pPr indent="-311150" lvl="0" marL="457200" rtl="0" algn="l">
              <a:spcBef>
                <a:spcPts val="0"/>
              </a:spcBef>
              <a:spcAft>
                <a:spcPts val="0"/>
              </a:spcAft>
              <a:buSzPts val="1300"/>
              <a:buChar char="●"/>
            </a:pPr>
            <a:r>
              <a:rPr lang="en"/>
              <a:t>Our Surgeons</a:t>
            </a:r>
            <a:endParaRPr/>
          </a:p>
          <a:p>
            <a:pPr indent="-298450" lvl="1" marL="914400" rtl="0" algn="l">
              <a:spcBef>
                <a:spcPts val="0"/>
              </a:spcBef>
              <a:spcAft>
                <a:spcPts val="0"/>
              </a:spcAft>
              <a:buSzPts val="1100"/>
              <a:buChar char="○"/>
            </a:pPr>
            <a:r>
              <a:rPr lang="en"/>
              <a:t>Reid Wilson, MD</a:t>
            </a:r>
            <a:endParaRPr/>
          </a:p>
          <a:p>
            <a:pPr indent="-298450" lvl="1" marL="914400" rtl="0" algn="l">
              <a:spcBef>
                <a:spcPts val="0"/>
              </a:spcBef>
              <a:spcAft>
                <a:spcPts val="0"/>
              </a:spcAft>
              <a:buSzPts val="1100"/>
              <a:buChar char="○"/>
            </a:pPr>
            <a:r>
              <a:rPr lang="en"/>
              <a:t>Anthony McBride, MD</a:t>
            </a:r>
            <a:endParaRPr/>
          </a:p>
          <a:p>
            <a:pPr indent="-298450" lvl="1" marL="914400" rtl="0" algn="l">
              <a:spcBef>
                <a:spcPts val="0"/>
              </a:spcBef>
              <a:spcAft>
                <a:spcPts val="0"/>
              </a:spcAft>
              <a:buSzPts val="1100"/>
              <a:buChar char="○"/>
            </a:pPr>
            <a:r>
              <a:rPr lang="en"/>
              <a:t>Scott Farner, MD</a:t>
            </a:r>
            <a:endParaRPr/>
          </a:p>
          <a:p>
            <a:pPr indent="-311150" lvl="0" marL="457200" rtl="0" algn="l">
              <a:spcBef>
                <a:spcPts val="0"/>
              </a:spcBef>
              <a:spcAft>
                <a:spcPts val="0"/>
              </a:spcAft>
              <a:buSzPts val="1300"/>
              <a:buChar char="●"/>
            </a:pPr>
            <a:r>
              <a:rPr lang="en"/>
              <a:t>Our Advanced Practice Providers</a:t>
            </a:r>
            <a:endParaRPr/>
          </a:p>
          <a:p>
            <a:pPr indent="-298450" lvl="1" marL="914400" rtl="0" algn="l">
              <a:spcBef>
                <a:spcPts val="0"/>
              </a:spcBef>
              <a:spcAft>
                <a:spcPts val="0"/>
              </a:spcAft>
              <a:buSzPts val="1100"/>
              <a:buChar char="○"/>
            </a:pPr>
            <a:r>
              <a:rPr lang="en"/>
              <a:t>Adam Barnard, PA-C</a:t>
            </a:r>
            <a:endParaRPr/>
          </a:p>
          <a:p>
            <a:pPr indent="-298450" lvl="1" marL="914400" rtl="0" algn="l">
              <a:spcBef>
                <a:spcPts val="0"/>
              </a:spcBef>
              <a:spcAft>
                <a:spcPts val="0"/>
              </a:spcAft>
              <a:buSzPts val="1100"/>
              <a:buChar char="○"/>
            </a:pPr>
            <a:r>
              <a:rPr lang="en"/>
              <a:t>Ryan Coyne, PA-C</a:t>
            </a:r>
            <a:endParaRPr/>
          </a:p>
          <a:p>
            <a:pPr indent="-298450" lvl="1" marL="914400" rtl="0" algn="l">
              <a:spcBef>
                <a:spcPts val="0"/>
              </a:spcBef>
              <a:spcAft>
                <a:spcPts val="0"/>
              </a:spcAft>
              <a:buSzPts val="1100"/>
              <a:buChar char="○"/>
            </a:pPr>
            <a:r>
              <a:rPr lang="en"/>
              <a:t>Lauren Mahoney, PA-C</a:t>
            </a:r>
            <a:endParaRPr/>
          </a:p>
          <a:p>
            <a:pPr indent="-298450" lvl="1" marL="914400" rtl="0" algn="l">
              <a:spcBef>
                <a:spcPts val="0"/>
              </a:spcBef>
              <a:spcAft>
                <a:spcPts val="0"/>
              </a:spcAft>
              <a:buSzPts val="1100"/>
              <a:buChar char="○"/>
            </a:pPr>
            <a:r>
              <a:rPr lang="en"/>
              <a:t>Vinny Gizzi, PA-C</a:t>
            </a:r>
            <a:endParaRPr/>
          </a:p>
          <a:p>
            <a:pPr indent="-298450" lvl="1" marL="914400" rtl="0" algn="l">
              <a:spcBef>
                <a:spcPts val="0"/>
              </a:spcBef>
              <a:spcAft>
                <a:spcPts val="0"/>
              </a:spcAft>
              <a:buSzPts val="1100"/>
              <a:buChar char="○"/>
            </a:pPr>
            <a:r>
              <a:rPr lang="en"/>
              <a:t>Katie Bowlds, APRN</a:t>
            </a:r>
            <a:endParaRPr/>
          </a:p>
        </p:txBody>
      </p:sp>
      <p:sp>
        <p:nvSpPr>
          <p:cNvPr id="150" name="Google Shape;150;p1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UEPA program and Owensboro Health Orthopedics and Sports Medicine</a:t>
            </a:r>
            <a:endParaRPr/>
          </a:p>
          <a:p>
            <a:pPr indent="-298450" lvl="1" marL="914400" rtl="0" algn="l">
              <a:spcBef>
                <a:spcPts val="0"/>
              </a:spcBef>
              <a:spcAft>
                <a:spcPts val="0"/>
              </a:spcAft>
              <a:buSzPts val="1100"/>
              <a:buChar char="○"/>
            </a:pPr>
            <a:r>
              <a:rPr lang="en"/>
              <a:t>8-10 rotation slots/yr </a:t>
            </a:r>
            <a:endParaRPr/>
          </a:p>
          <a:p>
            <a:pPr indent="-298450" lvl="1" marL="914400" rtl="0" algn="l">
              <a:spcBef>
                <a:spcPts val="0"/>
              </a:spcBef>
              <a:spcAft>
                <a:spcPts val="0"/>
              </a:spcAft>
              <a:buSzPts val="1100"/>
              <a:buChar char="○"/>
            </a:pPr>
            <a:r>
              <a:rPr lang="en"/>
              <a:t>Rotate with PAs </a:t>
            </a:r>
            <a:endParaRPr/>
          </a:p>
          <a:p>
            <a:pPr indent="-298450" lvl="1" marL="914400" rtl="0" algn="l">
              <a:spcBef>
                <a:spcPts val="0"/>
              </a:spcBef>
              <a:spcAft>
                <a:spcPts val="0"/>
              </a:spcAft>
              <a:buSzPts val="1100"/>
              <a:buChar char="○"/>
            </a:pPr>
            <a:r>
              <a:rPr lang="en"/>
              <a:t>Several </a:t>
            </a:r>
            <a:r>
              <a:rPr lang="en"/>
              <a:t>satellite clinics</a:t>
            </a:r>
            <a:endParaRPr/>
          </a:p>
          <a:p>
            <a:pPr indent="-298450" lvl="2" marL="1371600" rtl="0" algn="l">
              <a:spcBef>
                <a:spcPts val="0"/>
              </a:spcBef>
              <a:spcAft>
                <a:spcPts val="0"/>
              </a:spcAft>
              <a:buSzPts val="1100"/>
              <a:buChar char="■"/>
            </a:pPr>
            <a:r>
              <a:rPr lang="en"/>
              <a:t>Henderson, Madisonville, Hartford, Tell City </a:t>
            </a:r>
            <a:endParaRPr/>
          </a:p>
          <a:p>
            <a:pPr indent="-298450" lvl="1" marL="914400" rtl="0" algn="l">
              <a:spcBef>
                <a:spcPts val="0"/>
              </a:spcBef>
              <a:spcAft>
                <a:spcPts val="0"/>
              </a:spcAft>
              <a:buSzPts val="1100"/>
              <a:buChar char="○"/>
            </a:pPr>
            <a:r>
              <a:rPr lang="en"/>
              <a:t>Also have Non-operative Sports Medicine physician Dr.Stolz and University of Louisville Family Medicine Residency </a:t>
            </a:r>
            <a:endParaRPr/>
          </a:p>
          <a:p>
            <a:pPr indent="-298450" lvl="1" marL="914400" rtl="0" algn="l">
              <a:spcBef>
                <a:spcPts val="0"/>
              </a:spcBef>
              <a:spcAft>
                <a:spcPts val="0"/>
              </a:spcAft>
              <a:buSzPts val="1100"/>
              <a:buChar char="○"/>
            </a:pPr>
            <a:r>
              <a:rPr lang="en"/>
              <a:t>Podiatry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000" u="sng"/>
              <a:t>Clinic Duties of Ortho PA’s</a:t>
            </a:r>
            <a:endParaRPr b="1" sz="3000" u="sng"/>
          </a:p>
        </p:txBody>
      </p:sp>
      <p:sp>
        <p:nvSpPr>
          <p:cNvPr id="156" name="Google Shape;156;p16"/>
          <p:cNvSpPr txBox="1"/>
          <p:nvPr>
            <p:ph idx="1" type="body"/>
          </p:nvPr>
        </p:nvSpPr>
        <p:spPr>
          <a:xfrm>
            <a:off x="1232100" y="1180575"/>
            <a:ext cx="6679800" cy="5580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6400">
                <a:solidFill>
                  <a:schemeClr val="lt2"/>
                </a:solidFill>
              </a:rPr>
              <a:t>Walk-in Clinic</a:t>
            </a:r>
            <a:endParaRPr sz="6400">
              <a:solidFill>
                <a:schemeClr val="lt2"/>
              </a:solidFill>
            </a:endParaRPr>
          </a:p>
          <a:p>
            <a:pPr indent="0" lvl="0" marL="0" rtl="0" algn="ctr">
              <a:spcBef>
                <a:spcPts val="1200"/>
              </a:spcBef>
              <a:spcAft>
                <a:spcPts val="0"/>
              </a:spcAft>
              <a:buNone/>
            </a:pPr>
            <a:r>
              <a:t/>
            </a:r>
            <a:endParaRPr sz="6400"/>
          </a:p>
          <a:p>
            <a:pPr indent="0" lvl="0" marL="0" rtl="0" algn="l">
              <a:spcBef>
                <a:spcPts val="1200"/>
              </a:spcBef>
              <a:spcAft>
                <a:spcPts val="1200"/>
              </a:spcAft>
              <a:buNone/>
            </a:pPr>
            <a:r>
              <a:t/>
            </a:r>
            <a:endParaRPr/>
          </a:p>
        </p:txBody>
      </p:sp>
      <p:sp>
        <p:nvSpPr>
          <p:cNvPr id="157" name="Google Shape;157;p16"/>
          <p:cNvSpPr txBox="1"/>
          <p:nvPr>
            <p:ph idx="1" type="body"/>
          </p:nvPr>
        </p:nvSpPr>
        <p:spPr>
          <a:xfrm>
            <a:off x="1232100" y="1565288"/>
            <a:ext cx="6679800" cy="5580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6400">
                <a:solidFill>
                  <a:srgbClr val="6D9EEB"/>
                </a:solidFill>
              </a:rPr>
              <a:t>Inpatient Consults</a:t>
            </a:r>
            <a:endParaRPr sz="6400">
              <a:solidFill>
                <a:srgbClr val="6D9EEB"/>
              </a:solidFill>
            </a:endParaRPr>
          </a:p>
          <a:p>
            <a:pPr indent="0" lvl="0" marL="0" rtl="0" algn="ctr">
              <a:spcBef>
                <a:spcPts val="1200"/>
              </a:spcBef>
              <a:spcAft>
                <a:spcPts val="0"/>
              </a:spcAft>
              <a:buNone/>
            </a:pPr>
            <a:r>
              <a:t/>
            </a:r>
            <a:endParaRPr sz="6400"/>
          </a:p>
          <a:p>
            <a:pPr indent="0" lvl="0" marL="0" rtl="0" algn="l">
              <a:spcBef>
                <a:spcPts val="1200"/>
              </a:spcBef>
              <a:spcAft>
                <a:spcPts val="1200"/>
              </a:spcAft>
              <a:buNone/>
            </a:pPr>
            <a:r>
              <a:t/>
            </a:r>
            <a:endParaRPr/>
          </a:p>
        </p:txBody>
      </p:sp>
      <p:sp>
        <p:nvSpPr>
          <p:cNvPr id="158" name="Google Shape;158;p16"/>
          <p:cNvSpPr txBox="1"/>
          <p:nvPr>
            <p:ph idx="1" type="body"/>
          </p:nvPr>
        </p:nvSpPr>
        <p:spPr>
          <a:xfrm>
            <a:off x="1350250" y="2013750"/>
            <a:ext cx="6679800" cy="5580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6400">
                <a:solidFill>
                  <a:schemeClr val="lt2"/>
                </a:solidFill>
              </a:rPr>
              <a:t>Emergency Department Consults</a:t>
            </a:r>
            <a:endParaRPr sz="6400">
              <a:solidFill>
                <a:schemeClr val="lt2"/>
              </a:solidFill>
            </a:endParaRPr>
          </a:p>
          <a:p>
            <a:pPr indent="0" lvl="0" marL="0" rtl="0" algn="ctr">
              <a:spcBef>
                <a:spcPts val="1200"/>
              </a:spcBef>
              <a:spcAft>
                <a:spcPts val="0"/>
              </a:spcAft>
              <a:buNone/>
            </a:pPr>
            <a:r>
              <a:t/>
            </a:r>
            <a:endParaRPr sz="6400"/>
          </a:p>
          <a:p>
            <a:pPr indent="0" lvl="0" marL="0" rtl="0" algn="l">
              <a:spcBef>
                <a:spcPts val="1200"/>
              </a:spcBef>
              <a:spcAft>
                <a:spcPts val="1200"/>
              </a:spcAft>
              <a:buNone/>
            </a:pPr>
            <a:r>
              <a:t/>
            </a:r>
            <a:endParaRPr/>
          </a:p>
        </p:txBody>
      </p:sp>
      <p:sp>
        <p:nvSpPr>
          <p:cNvPr id="159" name="Google Shape;159;p16"/>
          <p:cNvSpPr txBox="1"/>
          <p:nvPr>
            <p:ph idx="1" type="body"/>
          </p:nvPr>
        </p:nvSpPr>
        <p:spPr>
          <a:xfrm>
            <a:off x="1232100" y="2992963"/>
            <a:ext cx="6679800" cy="5580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6400">
                <a:solidFill>
                  <a:schemeClr val="lt2"/>
                </a:solidFill>
              </a:rPr>
              <a:t>Injections/Aspirations</a:t>
            </a:r>
            <a:endParaRPr sz="6400">
              <a:solidFill>
                <a:schemeClr val="lt2"/>
              </a:solidFill>
            </a:endParaRPr>
          </a:p>
          <a:p>
            <a:pPr indent="0" lvl="0" marL="0" rtl="0" algn="ctr">
              <a:spcBef>
                <a:spcPts val="1200"/>
              </a:spcBef>
              <a:spcAft>
                <a:spcPts val="0"/>
              </a:spcAft>
              <a:buNone/>
            </a:pPr>
            <a:r>
              <a:t/>
            </a:r>
            <a:endParaRPr sz="6400"/>
          </a:p>
          <a:p>
            <a:pPr indent="0" lvl="0" marL="0" rtl="0" algn="l">
              <a:spcBef>
                <a:spcPts val="1200"/>
              </a:spcBef>
              <a:spcAft>
                <a:spcPts val="1200"/>
              </a:spcAft>
              <a:buNone/>
            </a:pPr>
            <a:r>
              <a:t/>
            </a:r>
            <a:endParaRPr/>
          </a:p>
        </p:txBody>
      </p:sp>
      <p:sp>
        <p:nvSpPr>
          <p:cNvPr id="160" name="Google Shape;160;p16"/>
          <p:cNvSpPr txBox="1"/>
          <p:nvPr>
            <p:ph idx="1" type="body"/>
          </p:nvPr>
        </p:nvSpPr>
        <p:spPr>
          <a:xfrm>
            <a:off x="1232100" y="4276750"/>
            <a:ext cx="6679800" cy="5580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6400">
                <a:solidFill>
                  <a:srgbClr val="6D9EEB"/>
                </a:solidFill>
              </a:rPr>
              <a:t>Minor Surgical Procedures Under Local Anesthesia</a:t>
            </a:r>
            <a:endParaRPr sz="6400">
              <a:solidFill>
                <a:srgbClr val="6D9EEB"/>
              </a:solidFill>
            </a:endParaRPr>
          </a:p>
          <a:p>
            <a:pPr indent="0" lvl="0" marL="0" rtl="0" algn="ctr">
              <a:spcBef>
                <a:spcPts val="1200"/>
              </a:spcBef>
              <a:spcAft>
                <a:spcPts val="0"/>
              </a:spcAft>
              <a:buNone/>
            </a:pPr>
            <a:r>
              <a:t/>
            </a:r>
            <a:endParaRPr sz="6400"/>
          </a:p>
          <a:p>
            <a:pPr indent="0" lvl="0" marL="0" rtl="0" algn="l">
              <a:spcBef>
                <a:spcPts val="1200"/>
              </a:spcBef>
              <a:spcAft>
                <a:spcPts val="1200"/>
              </a:spcAft>
              <a:buNone/>
            </a:pPr>
            <a:r>
              <a:t/>
            </a:r>
            <a:endParaRPr/>
          </a:p>
        </p:txBody>
      </p:sp>
      <p:pic>
        <p:nvPicPr>
          <p:cNvPr id="161" name="Google Shape;161;p16"/>
          <p:cNvPicPr preferRelativeResize="0"/>
          <p:nvPr/>
        </p:nvPicPr>
        <p:blipFill rotWithShape="1">
          <a:blip r:embed="rId3">
            <a:alphaModFix/>
          </a:blip>
          <a:srcRect b="0" l="3822" r="3841" t="0"/>
          <a:stretch/>
        </p:blipFill>
        <p:spPr>
          <a:xfrm>
            <a:off x="372375" y="2123300"/>
            <a:ext cx="2560125" cy="1519049"/>
          </a:xfrm>
          <a:prstGeom prst="rect">
            <a:avLst/>
          </a:prstGeom>
          <a:noFill/>
          <a:ln>
            <a:noFill/>
          </a:ln>
        </p:spPr>
      </p:pic>
      <p:sp>
        <p:nvSpPr>
          <p:cNvPr id="162" name="Google Shape;162;p16"/>
          <p:cNvSpPr txBox="1"/>
          <p:nvPr>
            <p:ph idx="1" type="body"/>
          </p:nvPr>
        </p:nvSpPr>
        <p:spPr>
          <a:xfrm>
            <a:off x="1232100" y="2513300"/>
            <a:ext cx="6679800" cy="5580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6400">
                <a:solidFill>
                  <a:srgbClr val="6D9EEB"/>
                </a:solidFill>
              </a:rPr>
              <a:t>Radiology Interpretation</a:t>
            </a:r>
            <a:endParaRPr sz="6400">
              <a:solidFill>
                <a:srgbClr val="6D9EEB"/>
              </a:solidFill>
            </a:endParaRPr>
          </a:p>
          <a:p>
            <a:pPr indent="0" lvl="0" marL="0" rtl="0" algn="ctr">
              <a:spcBef>
                <a:spcPts val="1200"/>
              </a:spcBef>
              <a:spcAft>
                <a:spcPts val="0"/>
              </a:spcAft>
              <a:buNone/>
            </a:pPr>
            <a:r>
              <a:t/>
            </a:r>
            <a:endParaRPr sz="6400"/>
          </a:p>
          <a:p>
            <a:pPr indent="0" lvl="0" marL="0" rtl="0" algn="l">
              <a:spcBef>
                <a:spcPts val="1200"/>
              </a:spcBef>
              <a:spcAft>
                <a:spcPts val="1200"/>
              </a:spcAft>
              <a:buNone/>
            </a:pPr>
            <a:r>
              <a:t/>
            </a:r>
            <a:endParaRPr/>
          </a:p>
        </p:txBody>
      </p:sp>
      <p:sp>
        <p:nvSpPr>
          <p:cNvPr id="163" name="Google Shape;163;p16"/>
          <p:cNvSpPr txBox="1"/>
          <p:nvPr>
            <p:ph idx="1" type="body"/>
          </p:nvPr>
        </p:nvSpPr>
        <p:spPr>
          <a:xfrm>
            <a:off x="1297500" y="3846025"/>
            <a:ext cx="6679800" cy="5580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6400">
                <a:solidFill>
                  <a:schemeClr val="lt2"/>
                </a:solidFill>
              </a:rPr>
              <a:t>Peer-to-Peer Reviews</a:t>
            </a:r>
            <a:endParaRPr sz="6400">
              <a:solidFill>
                <a:schemeClr val="lt2"/>
              </a:solidFill>
            </a:endParaRPr>
          </a:p>
          <a:p>
            <a:pPr indent="0" lvl="0" marL="0" rtl="0" algn="ctr">
              <a:spcBef>
                <a:spcPts val="1200"/>
              </a:spcBef>
              <a:spcAft>
                <a:spcPts val="0"/>
              </a:spcAft>
              <a:buNone/>
            </a:pPr>
            <a:r>
              <a:t/>
            </a:r>
            <a:endParaRPr sz="6400"/>
          </a:p>
          <a:p>
            <a:pPr indent="0" lvl="0" marL="0" rtl="0" algn="l">
              <a:spcBef>
                <a:spcPts val="1200"/>
              </a:spcBef>
              <a:spcAft>
                <a:spcPts val="1200"/>
              </a:spcAft>
              <a:buNone/>
            </a:pPr>
            <a:r>
              <a:t/>
            </a:r>
            <a:endParaRPr/>
          </a:p>
        </p:txBody>
      </p:sp>
      <p:sp>
        <p:nvSpPr>
          <p:cNvPr id="164" name="Google Shape;164;p16"/>
          <p:cNvSpPr txBox="1"/>
          <p:nvPr>
            <p:ph idx="1" type="body"/>
          </p:nvPr>
        </p:nvSpPr>
        <p:spPr>
          <a:xfrm>
            <a:off x="1297500" y="3461300"/>
            <a:ext cx="6679800" cy="5580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6400">
                <a:solidFill>
                  <a:srgbClr val="6D9EEB"/>
                </a:solidFill>
              </a:rPr>
              <a:t>Discharge/Admission Planning</a:t>
            </a:r>
            <a:endParaRPr sz="6400">
              <a:solidFill>
                <a:srgbClr val="6D9EEB"/>
              </a:solidFill>
            </a:endParaRPr>
          </a:p>
          <a:p>
            <a:pPr indent="0" lvl="0" marL="0" rtl="0" algn="ctr">
              <a:spcBef>
                <a:spcPts val="1200"/>
              </a:spcBef>
              <a:spcAft>
                <a:spcPts val="0"/>
              </a:spcAft>
              <a:buNone/>
            </a:pPr>
            <a:r>
              <a:t/>
            </a:r>
            <a:endParaRPr sz="6400"/>
          </a:p>
          <a:p>
            <a:pPr indent="0" lvl="0" marL="0" rtl="0" algn="l">
              <a:spcBef>
                <a:spcPts val="1200"/>
              </a:spcBef>
              <a:spcAft>
                <a:spcPts val="1200"/>
              </a:spcAft>
              <a:buNone/>
            </a:pPr>
            <a:r>
              <a:t/>
            </a:r>
            <a:endParaRPr/>
          </a:p>
        </p:txBody>
      </p:sp>
      <p:pic>
        <p:nvPicPr>
          <p:cNvPr id="165" name="Google Shape;165;p16"/>
          <p:cNvPicPr preferRelativeResize="0"/>
          <p:nvPr/>
        </p:nvPicPr>
        <p:blipFill>
          <a:blip r:embed="rId4">
            <a:alphaModFix/>
          </a:blip>
          <a:stretch>
            <a:fillRect/>
          </a:stretch>
        </p:blipFill>
        <p:spPr>
          <a:xfrm>
            <a:off x="6120648" y="2440500"/>
            <a:ext cx="1909402" cy="14055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400"/>
                                        <p:tgtEl>
                                          <p:spTgt spid="1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p:tgtEl>
                                          <p:spTgt spid="1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1000"/>
                                        <p:tgtEl>
                                          <p:spTgt spid="1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p:tgtEl>
                                          <p:spTgt spid="1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p:tgtEl>
                                          <p:spTgt spid="16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7"/>
          <p:cNvSpPr txBox="1"/>
          <p:nvPr>
            <p:ph type="title"/>
          </p:nvPr>
        </p:nvSpPr>
        <p:spPr>
          <a:xfrm>
            <a:off x="949350" y="393750"/>
            <a:ext cx="77790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u="sng"/>
              <a:t>Operating Room Duties of Ortho PA’s</a:t>
            </a:r>
            <a:endParaRPr b="1" sz="3000" u="sng"/>
          </a:p>
        </p:txBody>
      </p:sp>
      <p:pic>
        <p:nvPicPr>
          <p:cNvPr id="171" name="Google Shape;171;p17"/>
          <p:cNvPicPr preferRelativeResize="0"/>
          <p:nvPr/>
        </p:nvPicPr>
        <p:blipFill>
          <a:blip r:embed="rId3">
            <a:alphaModFix/>
          </a:blip>
          <a:stretch>
            <a:fillRect/>
          </a:stretch>
        </p:blipFill>
        <p:spPr>
          <a:xfrm>
            <a:off x="6039052" y="1156650"/>
            <a:ext cx="2561797" cy="3415779"/>
          </a:xfrm>
          <a:prstGeom prst="rect">
            <a:avLst/>
          </a:prstGeom>
          <a:noFill/>
          <a:ln>
            <a:noFill/>
          </a:ln>
        </p:spPr>
      </p:pic>
      <p:sp>
        <p:nvSpPr>
          <p:cNvPr id="172" name="Google Shape;172;p17"/>
          <p:cNvSpPr txBox="1"/>
          <p:nvPr/>
        </p:nvSpPr>
        <p:spPr>
          <a:xfrm>
            <a:off x="1161875" y="1218575"/>
            <a:ext cx="45768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a:solidFill>
                  <a:srgbClr val="6D9EEB"/>
                </a:solidFill>
                <a:latin typeface="Lato"/>
                <a:ea typeface="Lato"/>
                <a:cs typeface="Lato"/>
                <a:sym typeface="Lato"/>
              </a:rPr>
              <a:t>All aspects of perioperative care including Pre-op/Post-op orders</a:t>
            </a:r>
            <a:endParaRPr sz="1600">
              <a:solidFill>
                <a:srgbClr val="6D9EEB"/>
              </a:solidFill>
              <a:latin typeface="Lato"/>
              <a:ea typeface="Lato"/>
              <a:cs typeface="Lato"/>
              <a:sym typeface="Lato"/>
            </a:endParaRPr>
          </a:p>
        </p:txBody>
      </p:sp>
      <p:sp>
        <p:nvSpPr>
          <p:cNvPr id="173" name="Google Shape;173;p17"/>
          <p:cNvSpPr txBox="1"/>
          <p:nvPr/>
        </p:nvSpPr>
        <p:spPr>
          <a:xfrm>
            <a:off x="1285925" y="1923750"/>
            <a:ext cx="4576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a:solidFill>
                  <a:schemeClr val="lt2"/>
                </a:solidFill>
                <a:latin typeface="Lato"/>
                <a:ea typeface="Lato"/>
                <a:cs typeface="Lato"/>
                <a:sym typeface="Lato"/>
              </a:rPr>
              <a:t>H&amp;P’s</a:t>
            </a:r>
            <a:endParaRPr sz="1600">
              <a:solidFill>
                <a:schemeClr val="lt2"/>
              </a:solidFill>
              <a:latin typeface="Lato"/>
              <a:ea typeface="Lato"/>
              <a:cs typeface="Lato"/>
              <a:sym typeface="Lato"/>
            </a:endParaRPr>
          </a:p>
        </p:txBody>
      </p:sp>
      <p:sp>
        <p:nvSpPr>
          <p:cNvPr id="174" name="Google Shape;174;p17"/>
          <p:cNvSpPr txBox="1"/>
          <p:nvPr/>
        </p:nvSpPr>
        <p:spPr>
          <a:xfrm>
            <a:off x="1285925" y="2323950"/>
            <a:ext cx="4576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a:solidFill>
                  <a:srgbClr val="6D9EEB"/>
                </a:solidFill>
                <a:latin typeface="Lato"/>
                <a:ea typeface="Lato"/>
                <a:cs typeface="Lato"/>
                <a:sym typeface="Lato"/>
              </a:rPr>
              <a:t>Patient positioning/preparation on OR table</a:t>
            </a:r>
            <a:endParaRPr sz="1600">
              <a:solidFill>
                <a:srgbClr val="6D9EEB"/>
              </a:solidFill>
              <a:latin typeface="Lato"/>
              <a:ea typeface="Lato"/>
              <a:cs typeface="Lato"/>
              <a:sym typeface="Lato"/>
            </a:endParaRPr>
          </a:p>
        </p:txBody>
      </p:sp>
      <p:sp>
        <p:nvSpPr>
          <p:cNvPr id="175" name="Google Shape;175;p17"/>
          <p:cNvSpPr txBox="1"/>
          <p:nvPr/>
        </p:nvSpPr>
        <p:spPr>
          <a:xfrm>
            <a:off x="1285925" y="2724150"/>
            <a:ext cx="4576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a:solidFill>
                  <a:schemeClr val="lt2"/>
                </a:solidFill>
                <a:latin typeface="Lato"/>
                <a:ea typeface="Lato"/>
                <a:cs typeface="Lato"/>
                <a:sym typeface="Lato"/>
              </a:rPr>
              <a:t>Cl</a:t>
            </a:r>
            <a:r>
              <a:rPr lang="en" sz="1600">
                <a:solidFill>
                  <a:schemeClr val="lt2"/>
                </a:solidFill>
                <a:latin typeface="Lato"/>
                <a:ea typeface="Lato"/>
                <a:cs typeface="Lato"/>
                <a:sym typeface="Lato"/>
              </a:rPr>
              <a:t>osing surgical incisions</a:t>
            </a:r>
            <a:endParaRPr sz="1600">
              <a:solidFill>
                <a:schemeClr val="lt2"/>
              </a:solidFill>
              <a:latin typeface="Lato"/>
              <a:ea typeface="Lato"/>
              <a:cs typeface="Lato"/>
              <a:sym typeface="Lato"/>
            </a:endParaRPr>
          </a:p>
        </p:txBody>
      </p:sp>
      <p:sp>
        <p:nvSpPr>
          <p:cNvPr id="176" name="Google Shape;176;p17"/>
          <p:cNvSpPr txBox="1"/>
          <p:nvPr/>
        </p:nvSpPr>
        <p:spPr>
          <a:xfrm>
            <a:off x="1285925" y="3124350"/>
            <a:ext cx="4576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a:solidFill>
                  <a:srgbClr val="6D9EEB"/>
                </a:solidFill>
                <a:latin typeface="Lato"/>
                <a:ea typeface="Lato"/>
                <a:cs typeface="Lato"/>
                <a:sym typeface="Lato"/>
              </a:rPr>
              <a:t>Digital blocks</a:t>
            </a:r>
            <a:endParaRPr sz="1600">
              <a:solidFill>
                <a:srgbClr val="6D9EEB"/>
              </a:solidFill>
              <a:latin typeface="Lato"/>
              <a:ea typeface="Lato"/>
              <a:cs typeface="Lato"/>
              <a:sym typeface="Lato"/>
            </a:endParaRPr>
          </a:p>
        </p:txBody>
      </p:sp>
      <p:sp>
        <p:nvSpPr>
          <p:cNvPr id="177" name="Google Shape;177;p17"/>
          <p:cNvSpPr txBox="1"/>
          <p:nvPr/>
        </p:nvSpPr>
        <p:spPr>
          <a:xfrm>
            <a:off x="1285925" y="3524550"/>
            <a:ext cx="4576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a:solidFill>
                  <a:schemeClr val="lt2"/>
                </a:solidFill>
                <a:latin typeface="Lato"/>
                <a:ea typeface="Lato"/>
                <a:cs typeface="Lato"/>
                <a:sym typeface="Lato"/>
              </a:rPr>
              <a:t>Percutaneous pinning</a:t>
            </a:r>
            <a:endParaRPr sz="1600">
              <a:solidFill>
                <a:schemeClr val="lt2"/>
              </a:solidFill>
              <a:latin typeface="Lato"/>
              <a:ea typeface="Lato"/>
              <a:cs typeface="Lato"/>
              <a:sym typeface="Lato"/>
            </a:endParaRPr>
          </a:p>
        </p:txBody>
      </p:sp>
      <p:sp>
        <p:nvSpPr>
          <p:cNvPr id="178" name="Google Shape;178;p17"/>
          <p:cNvSpPr txBox="1"/>
          <p:nvPr/>
        </p:nvSpPr>
        <p:spPr>
          <a:xfrm>
            <a:off x="1285925" y="3924750"/>
            <a:ext cx="45768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a:solidFill>
                  <a:srgbClr val="6D9EEB"/>
                </a:solidFill>
                <a:latin typeface="Lato"/>
                <a:ea typeface="Lato"/>
                <a:cs typeface="Lato"/>
                <a:sym typeface="Lato"/>
              </a:rPr>
              <a:t>Bony resections and soft tissue removal with sharp dissection and electrocautery</a:t>
            </a:r>
            <a:endParaRPr sz="1600">
              <a:solidFill>
                <a:srgbClr val="6D9EEB"/>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p:tgtEl>
                                          <p:spTgt spid="17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1000"/>
                                        <p:tgtEl>
                                          <p:spTgt spid="17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1000"/>
                                        <p:tgtEl>
                                          <p:spTgt spid="17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1000"/>
                                        <p:tgtEl>
                                          <p:spTgt spid="17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1000"/>
                                        <p:tgtEl>
                                          <p:spTgt spid="17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8"/>
          <p:cNvSpPr txBox="1"/>
          <p:nvPr>
            <p:ph type="title"/>
          </p:nvPr>
        </p:nvSpPr>
        <p:spPr>
          <a:xfrm>
            <a:off x="1117150" y="393750"/>
            <a:ext cx="76572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u="sng"/>
              <a:t>Operating Room Duties of Ortho PA’s</a:t>
            </a:r>
            <a:endParaRPr b="1" sz="3000" u="sng"/>
          </a:p>
        </p:txBody>
      </p:sp>
      <p:sp>
        <p:nvSpPr>
          <p:cNvPr id="184" name="Google Shape;184;p18"/>
          <p:cNvSpPr txBox="1"/>
          <p:nvPr/>
        </p:nvSpPr>
        <p:spPr>
          <a:xfrm>
            <a:off x="1285925" y="1218575"/>
            <a:ext cx="4576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a:solidFill>
                  <a:srgbClr val="6D9EEB"/>
                </a:solidFill>
                <a:latin typeface="Lato"/>
                <a:ea typeface="Lato"/>
                <a:cs typeface="Lato"/>
                <a:sym typeface="Lato"/>
              </a:rPr>
              <a:t>Autograft/Allograft tissue preparation</a:t>
            </a:r>
            <a:endParaRPr sz="1600">
              <a:solidFill>
                <a:srgbClr val="6D9EEB"/>
              </a:solidFill>
              <a:latin typeface="Lato"/>
              <a:ea typeface="Lato"/>
              <a:cs typeface="Lato"/>
              <a:sym typeface="Lato"/>
            </a:endParaRPr>
          </a:p>
        </p:txBody>
      </p:sp>
      <p:sp>
        <p:nvSpPr>
          <p:cNvPr id="185" name="Google Shape;185;p18"/>
          <p:cNvSpPr txBox="1"/>
          <p:nvPr/>
        </p:nvSpPr>
        <p:spPr>
          <a:xfrm>
            <a:off x="1285925" y="1752821"/>
            <a:ext cx="4576800" cy="868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600">
                <a:solidFill>
                  <a:schemeClr val="lt2"/>
                </a:solidFill>
                <a:latin typeface="Lato"/>
                <a:ea typeface="Lato"/>
                <a:cs typeface="Lato"/>
                <a:sym typeface="Lato"/>
              </a:rPr>
              <a:t>Arthroscopy and Endoscopy setup/use</a:t>
            </a:r>
            <a:endParaRPr sz="1600">
              <a:solidFill>
                <a:schemeClr val="lt2"/>
              </a:solidFill>
              <a:latin typeface="Lato"/>
              <a:ea typeface="Lato"/>
              <a:cs typeface="Lato"/>
              <a:sym typeface="Lato"/>
            </a:endParaRPr>
          </a:p>
          <a:p>
            <a:pPr indent="0" lvl="0" marL="0" rtl="0" algn="ctr">
              <a:lnSpc>
                <a:spcPct val="115000"/>
              </a:lnSpc>
              <a:spcBef>
                <a:spcPts val="1200"/>
              </a:spcBef>
              <a:spcAft>
                <a:spcPts val="1200"/>
              </a:spcAft>
              <a:buNone/>
            </a:pPr>
            <a:r>
              <a:t/>
            </a:r>
            <a:endParaRPr sz="1600">
              <a:solidFill>
                <a:schemeClr val="lt1"/>
              </a:solidFill>
              <a:latin typeface="Lato"/>
              <a:ea typeface="Lato"/>
              <a:cs typeface="Lato"/>
              <a:sym typeface="Lato"/>
            </a:endParaRPr>
          </a:p>
        </p:txBody>
      </p:sp>
      <p:sp>
        <p:nvSpPr>
          <p:cNvPr id="186" name="Google Shape;186;p18"/>
          <p:cNvSpPr txBox="1"/>
          <p:nvPr/>
        </p:nvSpPr>
        <p:spPr>
          <a:xfrm>
            <a:off x="1285925" y="2200650"/>
            <a:ext cx="4576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a:solidFill>
                  <a:srgbClr val="6D9EEB"/>
                </a:solidFill>
                <a:latin typeface="Lato"/>
                <a:ea typeface="Lato"/>
                <a:cs typeface="Lato"/>
                <a:sym typeface="Lato"/>
              </a:rPr>
              <a:t>Suturing</a:t>
            </a:r>
            <a:endParaRPr sz="1600">
              <a:solidFill>
                <a:srgbClr val="6D9EEB"/>
              </a:solidFill>
              <a:latin typeface="Lato"/>
              <a:ea typeface="Lato"/>
              <a:cs typeface="Lato"/>
              <a:sym typeface="Lato"/>
            </a:endParaRPr>
          </a:p>
        </p:txBody>
      </p:sp>
      <p:sp>
        <p:nvSpPr>
          <p:cNvPr id="187" name="Google Shape;187;p18"/>
          <p:cNvSpPr txBox="1"/>
          <p:nvPr/>
        </p:nvSpPr>
        <p:spPr>
          <a:xfrm>
            <a:off x="1285925" y="2648988"/>
            <a:ext cx="4576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a:solidFill>
                  <a:schemeClr val="lt2"/>
                </a:solidFill>
                <a:latin typeface="Lato"/>
                <a:ea typeface="Lato"/>
                <a:cs typeface="Lato"/>
                <a:sym typeface="Lato"/>
              </a:rPr>
              <a:t>Application of splints/dressings/casts</a:t>
            </a:r>
            <a:endParaRPr sz="1600">
              <a:solidFill>
                <a:schemeClr val="lt2"/>
              </a:solidFill>
              <a:latin typeface="Lato"/>
              <a:ea typeface="Lato"/>
              <a:cs typeface="Lato"/>
              <a:sym typeface="Lato"/>
            </a:endParaRPr>
          </a:p>
        </p:txBody>
      </p:sp>
      <p:sp>
        <p:nvSpPr>
          <p:cNvPr id="188" name="Google Shape;188;p18"/>
          <p:cNvSpPr txBox="1"/>
          <p:nvPr/>
        </p:nvSpPr>
        <p:spPr>
          <a:xfrm>
            <a:off x="1285925" y="3124350"/>
            <a:ext cx="4576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a:solidFill>
                  <a:srgbClr val="6D9EEB"/>
                </a:solidFill>
                <a:latin typeface="Lato"/>
                <a:ea typeface="Lato"/>
                <a:cs typeface="Lato"/>
                <a:sym typeface="Lato"/>
              </a:rPr>
              <a:t>Utilize Radiology Equipment</a:t>
            </a:r>
            <a:endParaRPr sz="1600">
              <a:solidFill>
                <a:srgbClr val="6D9EEB"/>
              </a:solidFill>
              <a:latin typeface="Lato"/>
              <a:ea typeface="Lato"/>
              <a:cs typeface="Lato"/>
              <a:sym typeface="Lato"/>
            </a:endParaRPr>
          </a:p>
        </p:txBody>
      </p:sp>
      <p:sp>
        <p:nvSpPr>
          <p:cNvPr id="189" name="Google Shape;189;p18"/>
          <p:cNvSpPr txBox="1"/>
          <p:nvPr/>
        </p:nvSpPr>
        <p:spPr>
          <a:xfrm>
            <a:off x="1285925" y="3524550"/>
            <a:ext cx="4576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a:solidFill>
                  <a:schemeClr val="lt2"/>
                </a:solidFill>
                <a:latin typeface="Lato"/>
                <a:ea typeface="Lato"/>
                <a:cs typeface="Lato"/>
                <a:sym typeface="Lato"/>
              </a:rPr>
              <a:t>Closed reductions</a:t>
            </a:r>
            <a:endParaRPr sz="1600">
              <a:solidFill>
                <a:schemeClr val="lt2"/>
              </a:solidFill>
              <a:latin typeface="Lato"/>
              <a:ea typeface="Lato"/>
              <a:cs typeface="Lato"/>
              <a:sym typeface="Lato"/>
            </a:endParaRPr>
          </a:p>
        </p:txBody>
      </p:sp>
      <p:sp>
        <p:nvSpPr>
          <p:cNvPr id="190" name="Google Shape;190;p18"/>
          <p:cNvSpPr txBox="1"/>
          <p:nvPr/>
        </p:nvSpPr>
        <p:spPr>
          <a:xfrm>
            <a:off x="1117625" y="3955650"/>
            <a:ext cx="49134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600">
                <a:solidFill>
                  <a:srgbClr val="6D9EEB"/>
                </a:solidFill>
                <a:latin typeface="Lato"/>
                <a:ea typeface="Lato"/>
                <a:cs typeface="Lato"/>
                <a:sym typeface="Lato"/>
              </a:rPr>
              <a:t>W</a:t>
            </a:r>
            <a:r>
              <a:rPr b="1" lang="en" sz="1600">
                <a:solidFill>
                  <a:srgbClr val="6D9EEB"/>
                </a:solidFill>
                <a:latin typeface="Lato"/>
                <a:ea typeface="Lato"/>
                <a:cs typeface="Lato"/>
                <a:sym typeface="Lato"/>
              </a:rPr>
              <a:t>hatever else your surgeon asks/trusts you to do</a:t>
            </a:r>
            <a:r>
              <a:rPr lang="en" sz="1600">
                <a:solidFill>
                  <a:srgbClr val="6D9EEB"/>
                </a:solidFill>
                <a:latin typeface="Lato"/>
                <a:ea typeface="Lato"/>
                <a:cs typeface="Lato"/>
                <a:sym typeface="Lato"/>
              </a:rPr>
              <a:t>!</a:t>
            </a:r>
            <a:endParaRPr sz="1600">
              <a:solidFill>
                <a:srgbClr val="6D9EEB"/>
              </a:solidFill>
              <a:latin typeface="Lato"/>
              <a:ea typeface="Lato"/>
              <a:cs typeface="Lato"/>
              <a:sym typeface="Lato"/>
            </a:endParaRPr>
          </a:p>
        </p:txBody>
      </p:sp>
      <p:pic>
        <p:nvPicPr>
          <p:cNvPr id="191" name="Google Shape;191;p18"/>
          <p:cNvPicPr preferRelativeResize="0"/>
          <p:nvPr/>
        </p:nvPicPr>
        <p:blipFill>
          <a:blip r:embed="rId3">
            <a:alphaModFix/>
          </a:blip>
          <a:stretch>
            <a:fillRect/>
          </a:stretch>
        </p:blipFill>
        <p:spPr>
          <a:xfrm>
            <a:off x="5862713" y="1837725"/>
            <a:ext cx="2820267" cy="1588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1000"/>
                                        <p:tgtEl>
                                          <p:spTgt spid="18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1000"/>
                                        <p:tgtEl>
                                          <p:spTgt spid="18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1000"/>
                                        <p:tgtEl>
                                          <p:spTgt spid="18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1000"/>
                                        <p:tgtEl>
                                          <p:spTgt spid="18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1000"/>
                                        <p:tgtEl>
                                          <p:spTgt spid="18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1000"/>
                                        <p:tgtEl>
                                          <p:spTgt spid="1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1000"/>
                                        <p:tgtEl>
                                          <p:spTgt spid="19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9"/>
          <p:cNvSpPr txBox="1"/>
          <p:nvPr>
            <p:ph type="title"/>
          </p:nvPr>
        </p:nvSpPr>
        <p:spPr>
          <a:xfrm>
            <a:off x="651675" y="230825"/>
            <a:ext cx="84366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u="sng"/>
              <a:t>Basics Before You Begin Ortho Rotation</a:t>
            </a:r>
            <a:endParaRPr b="1" sz="3000" u="sng"/>
          </a:p>
        </p:txBody>
      </p:sp>
      <p:sp>
        <p:nvSpPr>
          <p:cNvPr id="197" name="Google Shape;197;p19"/>
          <p:cNvSpPr txBox="1"/>
          <p:nvPr/>
        </p:nvSpPr>
        <p:spPr>
          <a:xfrm>
            <a:off x="2164450" y="1082225"/>
            <a:ext cx="5166900" cy="738900"/>
          </a:xfrm>
          <a:prstGeom prst="rect">
            <a:avLst/>
          </a:prstGeom>
          <a:solidFill>
            <a:schemeClr val="dk2"/>
          </a:solidFill>
          <a:ln cap="flat" cmpd="sng" w="1143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accent1"/>
                </a:solidFill>
                <a:latin typeface="Lato"/>
                <a:ea typeface="Lato"/>
                <a:cs typeface="Lato"/>
                <a:sym typeface="Lato"/>
              </a:rPr>
              <a:t>LEARN TO TIE KNOTS!</a:t>
            </a:r>
            <a:endParaRPr b="1" sz="3600">
              <a:solidFill>
                <a:schemeClr val="accent1"/>
              </a:solidFill>
              <a:latin typeface="Lato"/>
              <a:ea typeface="Lato"/>
              <a:cs typeface="Lato"/>
              <a:sym typeface="Lato"/>
            </a:endParaRPr>
          </a:p>
        </p:txBody>
      </p:sp>
      <p:sp>
        <p:nvSpPr>
          <p:cNvPr id="198" name="Google Shape;198;p19"/>
          <p:cNvSpPr txBox="1"/>
          <p:nvPr/>
        </p:nvSpPr>
        <p:spPr>
          <a:xfrm>
            <a:off x="469950" y="2245925"/>
            <a:ext cx="8204100" cy="2495700"/>
          </a:xfrm>
          <a:prstGeom prst="rect">
            <a:avLst/>
          </a:prstGeom>
          <a:noFill/>
          <a:ln>
            <a:noFill/>
          </a:ln>
        </p:spPr>
        <p:txBody>
          <a:bodyPr anchorCtr="0" anchor="t" bIns="91425" lIns="91425" spcFirstLastPara="1" rIns="91425" wrap="square" tIns="91425">
            <a:spAutoFit/>
          </a:bodyPr>
          <a:lstStyle/>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Practice</a:t>
            </a:r>
            <a:r>
              <a:rPr lang="en" sz="1100">
                <a:solidFill>
                  <a:schemeClr val="lt1"/>
                </a:solidFill>
                <a:latin typeface="Lato"/>
                <a:ea typeface="Lato"/>
                <a:cs typeface="Lato"/>
                <a:sym typeface="Lato"/>
              </a:rPr>
              <a:t> using large suture material, shoestrings, paracord,etc to better visualize movements that create sliding vs square knots.  When you’re actually in surgery you will panic and forget everything…having muscle memory already established will help you stay focused.</a:t>
            </a:r>
            <a:endParaRPr sz="1100">
              <a:solidFill>
                <a:schemeClr val="lt1"/>
              </a:solidFill>
              <a:latin typeface="Lato"/>
              <a:ea typeface="Lato"/>
              <a:cs typeface="Lato"/>
              <a:sym typeface="Lato"/>
            </a:endParaRPr>
          </a:p>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Master tying with instruments before moving on to hand ties.</a:t>
            </a:r>
            <a:endParaRPr sz="1100">
              <a:solidFill>
                <a:schemeClr val="lt1"/>
              </a:solidFill>
              <a:latin typeface="Lato"/>
              <a:ea typeface="Lato"/>
              <a:cs typeface="Lato"/>
              <a:sym typeface="Lato"/>
            </a:endParaRPr>
          </a:p>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One handed tying should not be attempted unless you can demonstrate proficiency with two-hand ties first.</a:t>
            </a:r>
            <a:endParaRPr sz="1100">
              <a:solidFill>
                <a:schemeClr val="lt1"/>
              </a:solidFill>
              <a:latin typeface="Lato"/>
              <a:ea typeface="Lato"/>
              <a:cs typeface="Lato"/>
              <a:sym typeface="Lato"/>
            </a:endParaRPr>
          </a:p>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We double glove in Orthopedics, generally using ½ size smaller outer glove.  Practice hand ties double gloved.</a:t>
            </a:r>
            <a:endParaRPr sz="1100">
              <a:solidFill>
                <a:schemeClr val="lt1"/>
              </a:solidFill>
              <a:latin typeface="Lato"/>
              <a:ea typeface="Lato"/>
              <a:cs typeface="Lato"/>
              <a:sym typeface="Lato"/>
            </a:endParaRPr>
          </a:p>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Approximate don’t strangulate!!! Decreased tissue perfusion = necrosis = increased infection risk, dehiscence, cosmetically un-appealing scars </a:t>
            </a:r>
            <a:endParaRPr sz="1100">
              <a:solidFill>
                <a:schemeClr val="lt1"/>
              </a:solidFill>
              <a:latin typeface="Lato"/>
              <a:ea typeface="Lato"/>
              <a:cs typeface="Lato"/>
              <a:sym typeface="Lato"/>
            </a:endParaRPr>
          </a:p>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Knots to know: </a:t>
            </a:r>
            <a:endParaRPr sz="1100">
              <a:solidFill>
                <a:schemeClr val="lt1"/>
              </a:solidFill>
              <a:latin typeface="Lato"/>
              <a:ea typeface="Lato"/>
              <a:cs typeface="Lato"/>
              <a:sym typeface="Lato"/>
            </a:endParaRPr>
          </a:p>
          <a:p>
            <a:pPr indent="-298450" lvl="2" marL="13716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Master the most common ones first- Simple interrupted, Vertical and Horizontal Mattress, Deep dermal, Running Subcuticular, Running locked</a:t>
            </a:r>
            <a:endParaRPr sz="1100">
              <a:solidFill>
                <a:schemeClr val="lt1"/>
              </a:solidFill>
              <a:latin typeface="Lato"/>
              <a:ea typeface="Lato"/>
              <a:cs typeface="Lato"/>
              <a:sym typeface="Lato"/>
            </a:endParaRPr>
          </a:p>
          <a:p>
            <a:pPr indent="-298450" lvl="2" marL="13716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More advanced: Trauma/Pulley(Far-near-near-far), Allgower-Donati, Krakow, Whipstitch, Kessler, Tsuge</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2000"/>
                                        <p:tgtEl>
                                          <p:spTgt spid="197"/>
                                        </p:tgtEl>
                                        <p:attrNameLst>
                                          <p:attrName>ppt_w</p:attrName>
                                        </p:attrNameLst>
                                      </p:cBhvr>
                                      <p:tavLst>
                                        <p:tav fmla="" tm="0">
                                          <p:val>
                                            <p:strVal val="0"/>
                                          </p:val>
                                        </p:tav>
                                        <p:tav fmla="" tm="100000">
                                          <p:val>
                                            <p:strVal val="#ppt_w"/>
                                          </p:val>
                                        </p:tav>
                                      </p:tavLst>
                                    </p:anim>
                                    <p:anim calcmode="lin" valueType="num">
                                      <p:cBhvr additive="base">
                                        <p:cTn dur="2000"/>
                                        <p:tgtEl>
                                          <p:spTgt spid="197"/>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xit" presetID="23" presetSubtype="32">
                                  <p:stCondLst>
                                    <p:cond delay="0"/>
                                  </p:stCondLst>
                                  <p:childTnLst>
                                    <p:anim calcmode="lin" valueType="num">
                                      <p:cBhvr additive="base">
                                        <p:cTn dur="1000"/>
                                        <p:tgtEl>
                                          <p:spTgt spid="197"/>
                                        </p:tgtEl>
                                        <p:attrNameLst>
                                          <p:attrName>ppt_w</p:attrName>
                                        </p:attrNameLst>
                                      </p:cBhvr>
                                      <p:tavLst>
                                        <p:tav fmla="" tm="0">
                                          <p:val>
                                            <p:strVal val="#ppt_w"/>
                                          </p:val>
                                        </p:tav>
                                        <p:tav fmla="" tm="100000">
                                          <p:val>
                                            <p:strVal val="0"/>
                                          </p:val>
                                        </p:tav>
                                      </p:tavLst>
                                    </p:anim>
                                    <p:anim calcmode="lin" valueType="num">
                                      <p:cBhvr additive="base">
                                        <p:cTn dur="1000"/>
                                        <p:tgtEl>
                                          <p:spTgt spid="197"/>
                                        </p:tgtEl>
                                        <p:attrNameLst>
                                          <p:attrName>ppt_h</p:attrName>
                                        </p:attrNameLst>
                                      </p:cBhvr>
                                      <p:tavLst>
                                        <p:tav fmla="" tm="0">
                                          <p:val>
                                            <p:strVal val="#ppt_h"/>
                                          </p:val>
                                        </p:tav>
                                        <p:tav fmla="" tm="100000">
                                          <p:val>
                                            <p:strVal val="0"/>
                                          </p:val>
                                        </p:tav>
                                      </p:tavLst>
                                    </p:anim>
                                    <p:set>
                                      <p:cBhvr>
                                        <p:cTn dur="1" fill="hold">
                                          <p:stCondLst>
                                            <p:cond delay="1000"/>
                                          </p:stCondLst>
                                        </p:cTn>
                                        <p:tgtEl>
                                          <p:spTgt spid="197"/>
                                        </p:tgtEl>
                                        <p:attrNameLst>
                                          <p:attrName>style.visibility</p:attrName>
                                        </p:attrNameLst>
                                      </p:cBhvr>
                                      <p:to>
                                        <p:strVal val="hidden"/>
                                      </p:to>
                                    </p:se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1500"/>
                                        <p:tgtEl>
                                          <p:spTgt spid="197"/>
                                        </p:tgtEl>
                                        <p:attrNameLst>
                                          <p:attrName>ppt_w</p:attrName>
                                        </p:attrNameLst>
                                      </p:cBhvr>
                                      <p:tavLst>
                                        <p:tav fmla="" tm="0">
                                          <p:val>
                                            <p:strVal val="0"/>
                                          </p:val>
                                        </p:tav>
                                        <p:tav fmla="" tm="100000">
                                          <p:val>
                                            <p:strVal val="#ppt_w"/>
                                          </p:val>
                                        </p:tav>
                                      </p:tavLst>
                                    </p:anim>
                                    <p:anim calcmode="lin" valueType="num">
                                      <p:cBhvr additive="base">
                                        <p:cTn dur="1500"/>
                                        <p:tgtEl>
                                          <p:spTgt spid="197"/>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mph" presetID="8" presetSubtype="0">
                                  <p:stCondLst>
                                    <p:cond delay="0"/>
                                  </p:stCondLst>
                                  <p:childTnLst>
                                    <p:animRot by="-21600000">
                                      <p:cBhvr>
                                        <p:cTn dur="1000" fill="hold"/>
                                        <p:tgtEl>
                                          <p:spTgt spid="197"/>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000" u="sng"/>
              <a:t>Suturing</a:t>
            </a:r>
            <a:endParaRPr b="1" sz="3000" u="sng"/>
          </a:p>
        </p:txBody>
      </p:sp>
      <p:grpSp>
        <p:nvGrpSpPr>
          <p:cNvPr id="204" name="Google Shape;204;p20"/>
          <p:cNvGrpSpPr/>
          <p:nvPr/>
        </p:nvGrpSpPr>
        <p:grpSpPr>
          <a:xfrm>
            <a:off x="1326600" y="337475"/>
            <a:ext cx="6959875" cy="1316575"/>
            <a:chOff x="1326600" y="337475"/>
            <a:chExt cx="6959875" cy="1316575"/>
          </a:xfrm>
        </p:grpSpPr>
        <p:sp>
          <p:nvSpPr>
            <p:cNvPr id="205" name="Google Shape;205;p20"/>
            <p:cNvSpPr txBox="1"/>
            <p:nvPr/>
          </p:nvSpPr>
          <p:spPr>
            <a:xfrm>
              <a:off x="1326600" y="337475"/>
              <a:ext cx="2368200" cy="1261800"/>
            </a:xfrm>
            <a:prstGeom prst="rect">
              <a:avLst/>
            </a:prstGeom>
            <a:gradFill>
              <a:gsLst>
                <a:gs pos="0">
                  <a:srgbClr val="F3DB58"/>
                </a:gs>
                <a:gs pos="100000">
                  <a:srgbClr val="B39B15"/>
                </a:gs>
              </a:gsLst>
              <a:lin ang="5400012" scaled="0"/>
            </a:gradFill>
            <a:ln cap="flat" cmpd="dbl" w="38100">
              <a:solidFill>
                <a:schemeClr val="accent1"/>
              </a:solidFill>
              <a:prstDash val="solid"/>
              <a:round/>
              <a:headEnd len="sm" w="sm" type="none"/>
              <a:tailEnd len="sm" w="sm" type="none"/>
            </a:ln>
          </p:spPr>
          <p:txBody>
            <a:bodyPr anchorCtr="0" anchor="t" bIns="91425" lIns="91425" spcFirstLastPara="1" rIns="91425" wrap="square" tIns="182875">
              <a:noAutofit/>
            </a:bodyPr>
            <a:lstStyle/>
            <a:p>
              <a:pPr indent="0" lvl="0" marL="0" rtl="0" algn="ctr">
                <a:lnSpc>
                  <a:spcPct val="115000"/>
                </a:lnSpc>
                <a:spcBef>
                  <a:spcPts val="0"/>
                </a:spcBef>
                <a:spcAft>
                  <a:spcPts val="1200"/>
                </a:spcAft>
                <a:buNone/>
              </a:pPr>
              <a:r>
                <a:rPr lang="en" sz="1300">
                  <a:solidFill>
                    <a:schemeClr val="accent3"/>
                  </a:solidFill>
                  <a:latin typeface="Impact"/>
                  <a:ea typeface="Impact"/>
                  <a:cs typeface="Impact"/>
                  <a:sym typeface="Impact"/>
                </a:rPr>
                <a:t>Whole books are written on suture materials and techniques!  It takes years to master.</a:t>
              </a:r>
              <a:endParaRPr sz="1300">
                <a:solidFill>
                  <a:schemeClr val="accent3"/>
                </a:solidFill>
                <a:latin typeface="Impact"/>
                <a:ea typeface="Impact"/>
                <a:cs typeface="Impact"/>
                <a:sym typeface="Impact"/>
              </a:endParaRPr>
            </a:p>
          </p:txBody>
        </p:sp>
        <p:sp>
          <p:nvSpPr>
            <p:cNvPr id="206" name="Google Shape;206;p20"/>
            <p:cNvSpPr txBox="1"/>
            <p:nvPr/>
          </p:nvSpPr>
          <p:spPr>
            <a:xfrm>
              <a:off x="5924275" y="393750"/>
              <a:ext cx="2362200" cy="1260300"/>
            </a:xfrm>
            <a:prstGeom prst="rect">
              <a:avLst/>
            </a:prstGeom>
            <a:gradFill>
              <a:gsLst>
                <a:gs pos="0">
                  <a:srgbClr val="F3DB58"/>
                </a:gs>
                <a:gs pos="100000">
                  <a:srgbClr val="B39B15"/>
                </a:gs>
              </a:gsLst>
              <a:lin ang="5400012" scaled="0"/>
            </a:gradFill>
            <a:ln cap="flat" cmpd="dbl"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3250">
                  <a:solidFill>
                    <a:schemeClr val="accent3"/>
                  </a:solidFill>
                  <a:latin typeface="Impact"/>
                  <a:ea typeface="Impact"/>
                  <a:cs typeface="Impact"/>
                  <a:sym typeface="Impact"/>
                </a:rPr>
                <a:t>DON’T PANIC!!</a:t>
              </a:r>
              <a:endParaRPr sz="3250">
                <a:solidFill>
                  <a:schemeClr val="accent3"/>
                </a:solidFill>
                <a:latin typeface="Impact"/>
                <a:ea typeface="Impact"/>
                <a:cs typeface="Impact"/>
                <a:sym typeface="Impac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2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Suturing</a:t>
            </a:r>
            <a:endParaRPr/>
          </a:p>
        </p:txBody>
      </p:sp>
      <p:sp>
        <p:nvSpPr>
          <p:cNvPr id="212" name="Google Shape;212;p2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a:p>
          <a:p>
            <a:pPr indent="-304958" lvl="0" marL="457200" rtl="0" algn="l">
              <a:spcBef>
                <a:spcPts val="1200"/>
              </a:spcBef>
              <a:spcAft>
                <a:spcPts val="0"/>
              </a:spcAft>
              <a:buSzPct val="100000"/>
              <a:buChar char="●"/>
            </a:pPr>
            <a:r>
              <a:rPr lang="en"/>
              <a:t>Sutures are “numbered” relative to diameter.  Thicker sutures are sizes #0 through #10(with #10 being thickest). Thinner sutures…think “below zero” are numbered 1-0 through 12-0, with 12-0 being the smallest and lowest tensile strength.</a:t>
            </a:r>
            <a:endParaRPr/>
          </a:p>
          <a:p>
            <a:pPr indent="-304958" lvl="0" marL="457200" rtl="0" algn="l">
              <a:spcBef>
                <a:spcPts val="0"/>
              </a:spcBef>
              <a:spcAft>
                <a:spcPts val="0"/>
              </a:spcAft>
              <a:buSzPct val="100000"/>
              <a:buChar char="●"/>
            </a:pPr>
            <a:r>
              <a:rPr lang="en"/>
              <a:t>Needle tip geometry: taper, cutting, reverse cutting, blunt tip, side cutting, straight.</a:t>
            </a:r>
            <a:endParaRPr/>
          </a:p>
          <a:p>
            <a:pPr indent="-304958" lvl="0" marL="457200" rtl="0" algn="l">
              <a:spcBef>
                <a:spcPts val="0"/>
              </a:spcBef>
              <a:spcAft>
                <a:spcPts val="0"/>
              </a:spcAft>
              <a:buSzPct val="100000"/>
              <a:buChar char="●"/>
            </a:pPr>
            <a:r>
              <a:rPr lang="en"/>
              <a:t>Absorbable vs Non-absorbable, Synthetic vs Natural, Monofilament vs Multifilament(AKA Braided), Barbed, bidirectional, double armed, looped, swaged on, pop-off, slow vs rapid absorption.</a:t>
            </a:r>
            <a:endParaRPr/>
          </a:p>
          <a:p>
            <a:pPr indent="-304958" lvl="0" marL="457200" rtl="0" algn="l">
              <a:spcBef>
                <a:spcPts val="0"/>
              </a:spcBef>
              <a:spcAft>
                <a:spcPts val="0"/>
              </a:spcAft>
              <a:buSzPct val="100000"/>
              <a:buChar char="●"/>
            </a:pPr>
            <a:r>
              <a:rPr lang="en"/>
              <a:t>Everyone does things differently based on training, supply/availability/cost, preference of tactile characteristics, patient allergies/intolerances, timeframe of healing/follow-up appointments, age of patient or skin characteristics, concern for cosmesis, bleeding/oozing, presence of infection (NO BRAIDED SUTURE!!), use of adhesive glues, and so on…</a:t>
            </a:r>
            <a:endParaRPr/>
          </a:p>
          <a:p>
            <a:pPr indent="-304958" lvl="0" marL="457200" rtl="0" algn="l">
              <a:spcBef>
                <a:spcPts val="0"/>
              </a:spcBef>
              <a:spcAft>
                <a:spcPts val="0"/>
              </a:spcAft>
              <a:buSzPct val="100000"/>
              <a:buChar char="●"/>
            </a:pPr>
            <a:r>
              <a:rPr lang="en"/>
              <a:t>Learn how to tie simple interrupted throws of 3-0 and 4-0 nylon with instruments and deep dermal throws of 2-0 vicryl with two hands ties. You’ll be doing lots of these.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