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  <p:sldMasterId id="214748366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</p:sldIdLst>
  <p:sldSz cy="6858000" cx="9144000"/>
  <p:notesSz cx="6858000" cy="9144000"/>
  <p:embeddedFontLst>
    <p:embeddedFont>
      <p:font typeface="Garamond"/>
      <p:regular r:id="rId52"/>
      <p:bold r:id="rId53"/>
      <p:italic r:id="rId54"/>
      <p:boldItalic r:id="rId5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font" Target="fonts/Garamond-bold.fntdata"/><Relationship Id="rId52" Type="http://schemas.openxmlformats.org/officeDocument/2006/relationships/font" Target="fonts/Garamond-regular.fntdata"/><Relationship Id="rId11" Type="http://schemas.openxmlformats.org/officeDocument/2006/relationships/slide" Target="slides/slide5.xml"/><Relationship Id="rId55" Type="http://schemas.openxmlformats.org/officeDocument/2006/relationships/font" Target="fonts/Garamond-boldItalic.fntdata"/><Relationship Id="rId10" Type="http://schemas.openxmlformats.org/officeDocument/2006/relationships/slide" Target="slides/slide4.xml"/><Relationship Id="rId54" Type="http://schemas.openxmlformats.org/officeDocument/2006/relationships/font" Target="fonts/Garamond-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10" name="Google Shape;110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1" name="Google Shape;11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p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"/>
          <p:cNvSpPr txBox="1"/>
          <p:nvPr>
            <p:ph type="ctrTitle"/>
          </p:nvPr>
        </p:nvSpPr>
        <p:spPr>
          <a:xfrm>
            <a:off x="685800" y="1736725"/>
            <a:ext cx="7772400" cy="1920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SzPts val="2240"/>
              <a:buFont typeface="Noto Sans Symbols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9pPr>
          </a:lstStyle>
          <a:p/>
        </p:txBody>
      </p:sp>
      <p:sp>
        <p:nvSpPr>
          <p:cNvPr id="27" name="Google Shape;27;p2"/>
          <p:cNvSpPr txBox="1"/>
          <p:nvPr>
            <p:ph idx="10" type="dt"/>
          </p:nvPr>
        </p:nvSpPr>
        <p:spPr>
          <a:xfrm>
            <a:off x="457200" y="62484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"/>
          <p:cNvSpPr txBox="1"/>
          <p:nvPr>
            <p:ph idx="11" type="ftr"/>
          </p:nvPr>
        </p:nvSpPr>
        <p:spPr>
          <a:xfrm>
            <a:off x="3124200" y="625157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"/>
          <p:cNvSpPr txBox="1"/>
          <p:nvPr>
            <p:ph idx="12" type="sldNum"/>
          </p:nvPr>
        </p:nvSpPr>
        <p:spPr>
          <a:xfrm>
            <a:off x="6553200" y="62547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2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168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26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12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12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SzPts val="112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SzPts val="112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SzPts val="112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SzPts val="1120"/>
              <a:buNone/>
              <a:defRPr b="1" sz="1600"/>
            </a:lvl9pPr>
          </a:lstStyle>
          <a:p/>
        </p:txBody>
      </p:sp>
      <p:sp>
        <p:nvSpPr>
          <p:cNvPr id="96" name="Google Shape;96;p12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5280" lvl="0" marL="457200" algn="l">
              <a:spcBef>
                <a:spcPts val="480"/>
              </a:spcBef>
              <a:spcAft>
                <a:spcPts val="0"/>
              </a:spcAft>
              <a:buSzPts val="1680"/>
              <a:buChar char="■"/>
              <a:defRPr sz="2400"/>
            </a:lvl1pPr>
            <a:lvl2pPr indent="-317500" lvl="1" marL="914400" algn="l">
              <a:spcBef>
                <a:spcPts val="400"/>
              </a:spcBef>
              <a:spcAft>
                <a:spcPts val="0"/>
              </a:spcAft>
              <a:buSzPts val="1400"/>
              <a:buChar char="■"/>
              <a:defRPr sz="2000"/>
            </a:lvl2pPr>
            <a:lvl3pPr indent="-308610" lvl="2" marL="13716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 sz="1800"/>
            </a:lvl3pPr>
            <a:lvl4pPr indent="-299719" lvl="3" marL="1828800" algn="l">
              <a:spcBef>
                <a:spcPts val="320"/>
              </a:spcBef>
              <a:spcAft>
                <a:spcPts val="0"/>
              </a:spcAft>
              <a:buSzPts val="1120"/>
              <a:buChar char="■"/>
              <a:defRPr sz="1600"/>
            </a:lvl4pPr>
            <a:lvl5pPr indent="-299720" lvl="4" marL="2286000" algn="l">
              <a:spcBef>
                <a:spcPts val="320"/>
              </a:spcBef>
              <a:spcAft>
                <a:spcPts val="0"/>
              </a:spcAft>
              <a:buSzPts val="1120"/>
              <a:buChar char="■"/>
              <a:defRPr sz="1600"/>
            </a:lvl5pPr>
            <a:lvl6pPr indent="-299720" lvl="5" marL="2743200" algn="l">
              <a:spcBef>
                <a:spcPts val="320"/>
              </a:spcBef>
              <a:spcAft>
                <a:spcPts val="0"/>
              </a:spcAft>
              <a:buSzPts val="1120"/>
              <a:buChar char="■"/>
              <a:defRPr sz="1600"/>
            </a:lvl6pPr>
            <a:lvl7pPr indent="-299720" lvl="6" marL="3200400" algn="l">
              <a:spcBef>
                <a:spcPts val="320"/>
              </a:spcBef>
              <a:spcAft>
                <a:spcPts val="0"/>
              </a:spcAft>
              <a:buSzPts val="1120"/>
              <a:buChar char="■"/>
              <a:defRPr sz="1600"/>
            </a:lvl7pPr>
            <a:lvl8pPr indent="-299720" lvl="7" marL="3657600" algn="l">
              <a:spcBef>
                <a:spcPts val="320"/>
              </a:spcBef>
              <a:spcAft>
                <a:spcPts val="0"/>
              </a:spcAft>
              <a:buSzPts val="1120"/>
              <a:buChar char="■"/>
              <a:defRPr sz="1600"/>
            </a:lvl8pPr>
            <a:lvl9pPr indent="-299720" lvl="8" marL="4114800" algn="l">
              <a:spcBef>
                <a:spcPts val="320"/>
              </a:spcBef>
              <a:spcAft>
                <a:spcPts val="0"/>
              </a:spcAft>
              <a:buSzPts val="1120"/>
              <a:buChar char="■"/>
              <a:defRPr sz="1600"/>
            </a:lvl9pPr>
          </a:lstStyle>
          <a:p/>
        </p:txBody>
      </p:sp>
      <p:sp>
        <p:nvSpPr>
          <p:cNvPr id="97" name="Google Shape;97;p12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168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26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12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12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SzPts val="112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SzPts val="112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SzPts val="112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SzPts val="1120"/>
              <a:buNone/>
              <a:defRPr b="1" sz="1600"/>
            </a:lvl9pPr>
          </a:lstStyle>
          <a:p/>
        </p:txBody>
      </p:sp>
      <p:sp>
        <p:nvSpPr>
          <p:cNvPr id="98" name="Google Shape;98;p12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5280" lvl="0" marL="457200" algn="l">
              <a:spcBef>
                <a:spcPts val="480"/>
              </a:spcBef>
              <a:spcAft>
                <a:spcPts val="0"/>
              </a:spcAft>
              <a:buSzPts val="1680"/>
              <a:buChar char="■"/>
              <a:defRPr sz="2400"/>
            </a:lvl1pPr>
            <a:lvl2pPr indent="-317500" lvl="1" marL="914400" algn="l">
              <a:spcBef>
                <a:spcPts val="400"/>
              </a:spcBef>
              <a:spcAft>
                <a:spcPts val="0"/>
              </a:spcAft>
              <a:buSzPts val="1400"/>
              <a:buChar char="■"/>
              <a:defRPr sz="2000"/>
            </a:lvl2pPr>
            <a:lvl3pPr indent="-308610" lvl="2" marL="13716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 sz="1800"/>
            </a:lvl3pPr>
            <a:lvl4pPr indent="-299719" lvl="3" marL="1828800" algn="l">
              <a:spcBef>
                <a:spcPts val="320"/>
              </a:spcBef>
              <a:spcAft>
                <a:spcPts val="0"/>
              </a:spcAft>
              <a:buSzPts val="1120"/>
              <a:buChar char="■"/>
              <a:defRPr sz="1600"/>
            </a:lvl4pPr>
            <a:lvl5pPr indent="-299720" lvl="4" marL="2286000" algn="l">
              <a:spcBef>
                <a:spcPts val="320"/>
              </a:spcBef>
              <a:spcAft>
                <a:spcPts val="0"/>
              </a:spcAft>
              <a:buSzPts val="1120"/>
              <a:buChar char="■"/>
              <a:defRPr sz="1600"/>
            </a:lvl5pPr>
            <a:lvl6pPr indent="-299720" lvl="5" marL="2743200" algn="l">
              <a:spcBef>
                <a:spcPts val="320"/>
              </a:spcBef>
              <a:spcAft>
                <a:spcPts val="0"/>
              </a:spcAft>
              <a:buSzPts val="1120"/>
              <a:buChar char="■"/>
              <a:defRPr sz="1600"/>
            </a:lvl6pPr>
            <a:lvl7pPr indent="-299720" lvl="6" marL="3200400" algn="l">
              <a:spcBef>
                <a:spcPts val="320"/>
              </a:spcBef>
              <a:spcAft>
                <a:spcPts val="0"/>
              </a:spcAft>
              <a:buSzPts val="1120"/>
              <a:buChar char="■"/>
              <a:defRPr sz="1600"/>
            </a:lvl7pPr>
            <a:lvl8pPr indent="-299720" lvl="7" marL="3657600" algn="l">
              <a:spcBef>
                <a:spcPts val="320"/>
              </a:spcBef>
              <a:spcAft>
                <a:spcPts val="0"/>
              </a:spcAft>
              <a:buSzPts val="1120"/>
              <a:buChar char="■"/>
              <a:defRPr sz="1600"/>
            </a:lvl8pPr>
            <a:lvl9pPr indent="-299720" lvl="8" marL="4114800" algn="l">
              <a:spcBef>
                <a:spcPts val="320"/>
              </a:spcBef>
              <a:spcAft>
                <a:spcPts val="0"/>
              </a:spcAft>
              <a:buSzPts val="1120"/>
              <a:buChar char="■"/>
              <a:defRPr sz="1600"/>
            </a:lvl9pPr>
          </a:lstStyle>
          <a:p/>
        </p:txBody>
      </p:sp>
      <p:sp>
        <p:nvSpPr>
          <p:cNvPr id="99" name="Google Shape;99;p12"/>
          <p:cNvSpPr txBox="1"/>
          <p:nvPr>
            <p:ph idx="10" type="dt"/>
          </p:nvPr>
        </p:nvSpPr>
        <p:spPr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2"/>
          <p:cNvSpPr txBox="1"/>
          <p:nvPr>
            <p:ph idx="12" type="sldNum"/>
          </p:nvPr>
        </p:nvSpPr>
        <p:spPr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1" name="Google Shape;101;p12"/>
          <p:cNvSpPr txBox="1"/>
          <p:nvPr>
            <p:ph idx="11" type="ftr"/>
          </p:nvPr>
        </p:nvSpPr>
        <p:spPr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3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3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9pPr>
          </a:lstStyle>
          <a:p/>
        </p:txBody>
      </p:sp>
      <p:sp>
        <p:nvSpPr>
          <p:cNvPr id="105" name="Google Shape;105;p13"/>
          <p:cNvSpPr txBox="1"/>
          <p:nvPr>
            <p:ph idx="10" type="dt"/>
          </p:nvPr>
        </p:nvSpPr>
        <p:spPr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3"/>
          <p:cNvSpPr txBox="1"/>
          <p:nvPr>
            <p:ph idx="12" type="sldNum"/>
          </p:nvPr>
        </p:nvSpPr>
        <p:spPr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7" name="Google Shape;107;p13"/>
          <p:cNvSpPr txBox="1"/>
          <p:nvPr>
            <p:ph idx="11" type="ftr"/>
          </p:nvPr>
        </p:nvSpPr>
        <p:spPr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4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8610" lvl="0" marL="4572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1pPr>
            <a:lvl2pPr indent="-308610" lvl="1" marL="9144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2pPr>
            <a:lvl3pPr indent="-308610" lvl="2" marL="13716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3pPr>
            <a:lvl4pPr indent="-308610" lvl="3" marL="18288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4pPr>
            <a:lvl5pPr indent="-308610" lvl="4" marL="22860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5pPr>
            <a:lvl6pPr indent="-308610" lvl="5" marL="27432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6pPr>
            <a:lvl7pPr indent="-308610" lvl="6" marL="32004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7pPr>
            <a:lvl8pPr indent="-308609" lvl="7" marL="36576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8pPr>
            <a:lvl9pPr indent="-308609" lvl="8" marL="41148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9pPr>
          </a:lstStyle>
          <a:p/>
        </p:txBody>
      </p:sp>
      <p:sp>
        <p:nvSpPr>
          <p:cNvPr id="48" name="Google Shape;48;p4"/>
          <p:cNvSpPr txBox="1"/>
          <p:nvPr>
            <p:ph idx="10" type="dt"/>
          </p:nvPr>
        </p:nvSpPr>
        <p:spPr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4"/>
          <p:cNvSpPr txBox="1"/>
          <p:nvPr>
            <p:ph idx="12" type="sldNum"/>
          </p:nvPr>
        </p:nvSpPr>
        <p:spPr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0" name="Google Shape;50;p4"/>
          <p:cNvSpPr txBox="1"/>
          <p:nvPr>
            <p:ph idx="11" type="ftr"/>
          </p:nvPr>
        </p:nvSpPr>
        <p:spPr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3060" lvl="0" marL="457200" algn="l">
              <a:spcBef>
                <a:spcPts val="560"/>
              </a:spcBef>
              <a:spcAft>
                <a:spcPts val="0"/>
              </a:spcAft>
              <a:buSzPts val="1960"/>
              <a:buChar char="■"/>
              <a:defRPr sz="2800"/>
            </a:lvl1pPr>
            <a:lvl2pPr indent="-335280" lvl="1" marL="914400" algn="l">
              <a:spcBef>
                <a:spcPts val="480"/>
              </a:spcBef>
              <a:spcAft>
                <a:spcPts val="0"/>
              </a:spcAft>
              <a:buSzPts val="1680"/>
              <a:buChar char="■"/>
              <a:defRPr sz="2400"/>
            </a:lvl2pPr>
            <a:lvl3pPr indent="-317500" lvl="2" marL="1371600" algn="l">
              <a:spcBef>
                <a:spcPts val="400"/>
              </a:spcBef>
              <a:spcAft>
                <a:spcPts val="0"/>
              </a:spcAft>
              <a:buSzPts val="1400"/>
              <a:buChar char="■"/>
              <a:defRPr sz="2000"/>
            </a:lvl3pPr>
            <a:lvl4pPr indent="-308610" lvl="3" marL="18288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 sz="1800"/>
            </a:lvl4pPr>
            <a:lvl5pPr indent="-308610" lvl="4" marL="22860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 sz="1800"/>
            </a:lvl5pPr>
            <a:lvl6pPr indent="-308610" lvl="5" marL="27432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 sz="1800"/>
            </a:lvl6pPr>
            <a:lvl7pPr indent="-308610" lvl="6" marL="32004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 sz="1800"/>
            </a:lvl7pPr>
            <a:lvl8pPr indent="-308609" lvl="7" marL="36576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 sz="1800"/>
            </a:lvl8pPr>
            <a:lvl9pPr indent="-308609" lvl="8" marL="41148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 sz="1800"/>
            </a:lvl9pPr>
          </a:lstStyle>
          <a:p/>
        </p:txBody>
      </p:sp>
      <p:sp>
        <p:nvSpPr>
          <p:cNvPr id="54" name="Google Shape;54;p5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3060" lvl="0" marL="457200" algn="l">
              <a:spcBef>
                <a:spcPts val="560"/>
              </a:spcBef>
              <a:spcAft>
                <a:spcPts val="0"/>
              </a:spcAft>
              <a:buSzPts val="1960"/>
              <a:buChar char="■"/>
              <a:defRPr sz="2800"/>
            </a:lvl1pPr>
            <a:lvl2pPr indent="-335280" lvl="1" marL="914400" algn="l">
              <a:spcBef>
                <a:spcPts val="480"/>
              </a:spcBef>
              <a:spcAft>
                <a:spcPts val="0"/>
              </a:spcAft>
              <a:buSzPts val="1680"/>
              <a:buChar char="■"/>
              <a:defRPr sz="2400"/>
            </a:lvl2pPr>
            <a:lvl3pPr indent="-317500" lvl="2" marL="1371600" algn="l">
              <a:spcBef>
                <a:spcPts val="400"/>
              </a:spcBef>
              <a:spcAft>
                <a:spcPts val="0"/>
              </a:spcAft>
              <a:buSzPts val="1400"/>
              <a:buChar char="■"/>
              <a:defRPr sz="2000"/>
            </a:lvl3pPr>
            <a:lvl4pPr indent="-308610" lvl="3" marL="18288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 sz="1800"/>
            </a:lvl4pPr>
            <a:lvl5pPr indent="-308610" lvl="4" marL="22860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 sz="1800"/>
            </a:lvl5pPr>
            <a:lvl6pPr indent="-308610" lvl="5" marL="27432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 sz="1800"/>
            </a:lvl6pPr>
            <a:lvl7pPr indent="-308610" lvl="6" marL="32004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 sz="1800"/>
            </a:lvl7pPr>
            <a:lvl8pPr indent="-308609" lvl="7" marL="36576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 sz="1800"/>
            </a:lvl8pPr>
            <a:lvl9pPr indent="-308609" lvl="8" marL="41148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 sz="1800"/>
            </a:lvl9pPr>
          </a:lstStyle>
          <a:p/>
        </p:txBody>
      </p:sp>
      <p:sp>
        <p:nvSpPr>
          <p:cNvPr id="55" name="Google Shape;55;p5"/>
          <p:cNvSpPr txBox="1"/>
          <p:nvPr>
            <p:ph idx="10" type="dt"/>
          </p:nvPr>
        </p:nvSpPr>
        <p:spPr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5"/>
          <p:cNvSpPr txBox="1"/>
          <p:nvPr>
            <p:ph idx="12" type="sldNum"/>
          </p:nvPr>
        </p:nvSpPr>
        <p:spPr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" name="Google Shape;57;p5"/>
          <p:cNvSpPr txBox="1"/>
          <p:nvPr>
            <p:ph idx="11" type="ftr"/>
          </p:nvPr>
        </p:nvSpPr>
        <p:spPr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6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8610" lvl="0" marL="4572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1pPr>
            <a:lvl2pPr indent="-308610" lvl="1" marL="9144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2pPr>
            <a:lvl3pPr indent="-308610" lvl="2" marL="13716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3pPr>
            <a:lvl4pPr indent="-308610" lvl="3" marL="18288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4pPr>
            <a:lvl5pPr indent="-308610" lvl="4" marL="22860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5pPr>
            <a:lvl6pPr indent="-308610" lvl="5" marL="27432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6pPr>
            <a:lvl7pPr indent="-308610" lvl="6" marL="32004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7pPr>
            <a:lvl8pPr indent="-308609" lvl="7" marL="36576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8pPr>
            <a:lvl9pPr indent="-308609" lvl="8" marL="41148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9pPr>
          </a:lstStyle>
          <a:p/>
        </p:txBody>
      </p:sp>
      <p:sp>
        <p:nvSpPr>
          <p:cNvPr id="61" name="Google Shape;61;p6"/>
          <p:cNvSpPr txBox="1"/>
          <p:nvPr>
            <p:ph idx="10" type="dt"/>
          </p:nvPr>
        </p:nvSpPr>
        <p:spPr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6"/>
          <p:cNvSpPr txBox="1"/>
          <p:nvPr>
            <p:ph idx="12" type="sldNum"/>
          </p:nvPr>
        </p:nvSpPr>
        <p:spPr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3" name="Google Shape;63;p6"/>
          <p:cNvSpPr txBox="1"/>
          <p:nvPr>
            <p:ph idx="11" type="ftr"/>
          </p:nvPr>
        </p:nvSpPr>
        <p:spPr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7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8610" lvl="0" marL="4572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1pPr>
            <a:lvl2pPr indent="-308610" lvl="1" marL="9144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2pPr>
            <a:lvl3pPr indent="-308610" lvl="2" marL="13716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3pPr>
            <a:lvl4pPr indent="-308610" lvl="3" marL="18288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4pPr>
            <a:lvl5pPr indent="-308610" lvl="4" marL="22860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5pPr>
            <a:lvl6pPr indent="-308610" lvl="5" marL="27432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6pPr>
            <a:lvl7pPr indent="-308610" lvl="6" marL="32004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7pPr>
            <a:lvl8pPr indent="-308609" lvl="7" marL="36576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8pPr>
            <a:lvl9pPr indent="-308609" lvl="8" marL="41148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9pPr>
          </a:lstStyle>
          <a:p/>
        </p:txBody>
      </p:sp>
      <p:sp>
        <p:nvSpPr>
          <p:cNvPr id="67" name="Google Shape;67;p7"/>
          <p:cNvSpPr txBox="1"/>
          <p:nvPr>
            <p:ph idx="10" type="dt"/>
          </p:nvPr>
        </p:nvSpPr>
        <p:spPr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7"/>
          <p:cNvSpPr txBox="1"/>
          <p:nvPr>
            <p:ph idx="12" type="sldNum"/>
          </p:nvPr>
        </p:nvSpPr>
        <p:spPr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9" name="Google Shape;69;p7"/>
          <p:cNvSpPr txBox="1"/>
          <p:nvPr>
            <p:ph idx="11" type="ftr"/>
          </p:nvPr>
        </p:nvSpPr>
        <p:spPr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8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8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8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84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7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9pPr>
          </a:lstStyle>
          <a:p/>
        </p:txBody>
      </p:sp>
      <p:sp>
        <p:nvSpPr>
          <p:cNvPr id="74" name="Google Shape;74;p8"/>
          <p:cNvSpPr txBox="1"/>
          <p:nvPr>
            <p:ph idx="10" type="dt"/>
          </p:nvPr>
        </p:nvSpPr>
        <p:spPr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8"/>
          <p:cNvSpPr txBox="1"/>
          <p:nvPr>
            <p:ph idx="12" type="sldNum"/>
          </p:nvPr>
        </p:nvSpPr>
        <p:spPr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6" name="Google Shape;76;p8"/>
          <p:cNvSpPr txBox="1"/>
          <p:nvPr>
            <p:ph idx="11" type="ftr"/>
          </p:nvPr>
        </p:nvSpPr>
        <p:spPr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70840" lvl="0" marL="457200" algn="l">
              <a:spcBef>
                <a:spcPts val="640"/>
              </a:spcBef>
              <a:spcAft>
                <a:spcPts val="0"/>
              </a:spcAft>
              <a:buSzPts val="2240"/>
              <a:buChar char="■"/>
              <a:defRPr sz="3200"/>
            </a:lvl1pPr>
            <a:lvl2pPr indent="-353060" lvl="1" marL="914400" algn="l">
              <a:spcBef>
                <a:spcPts val="560"/>
              </a:spcBef>
              <a:spcAft>
                <a:spcPts val="0"/>
              </a:spcAft>
              <a:buSzPts val="1960"/>
              <a:buChar char="■"/>
              <a:defRPr sz="2800"/>
            </a:lvl2pPr>
            <a:lvl3pPr indent="-335280" lvl="2" marL="1371600" algn="l">
              <a:spcBef>
                <a:spcPts val="480"/>
              </a:spcBef>
              <a:spcAft>
                <a:spcPts val="0"/>
              </a:spcAft>
              <a:buSzPts val="1680"/>
              <a:buChar char="■"/>
              <a:defRPr sz="2400"/>
            </a:lvl3pPr>
            <a:lvl4pPr indent="-317500" lvl="3" marL="1828800" algn="l">
              <a:spcBef>
                <a:spcPts val="400"/>
              </a:spcBef>
              <a:spcAft>
                <a:spcPts val="0"/>
              </a:spcAft>
              <a:buSzPts val="1400"/>
              <a:buChar char="■"/>
              <a:defRPr sz="2000"/>
            </a:lvl4pPr>
            <a:lvl5pPr indent="-317500" lvl="4" marL="2286000" algn="l">
              <a:spcBef>
                <a:spcPts val="400"/>
              </a:spcBef>
              <a:spcAft>
                <a:spcPts val="0"/>
              </a:spcAft>
              <a:buSzPts val="1400"/>
              <a:buChar char="■"/>
              <a:defRPr sz="2000"/>
            </a:lvl5pPr>
            <a:lvl6pPr indent="-317500" lvl="5" marL="2743200" algn="l">
              <a:spcBef>
                <a:spcPts val="400"/>
              </a:spcBef>
              <a:spcAft>
                <a:spcPts val="0"/>
              </a:spcAft>
              <a:buSzPts val="1400"/>
              <a:buChar char="■"/>
              <a:defRPr sz="2000"/>
            </a:lvl6pPr>
            <a:lvl7pPr indent="-317500" lvl="6" marL="3200400" algn="l">
              <a:spcBef>
                <a:spcPts val="400"/>
              </a:spcBef>
              <a:spcAft>
                <a:spcPts val="0"/>
              </a:spcAft>
              <a:buSzPts val="1400"/>
              <a:buChar char="■"/>
              <a:defRPr sz="2000"/>
            </a:lvl7pPr>
            <a:lvl8pPr indent="-317500" lvl="7" marL="3657600" algn="l">
              <a:spcBef>
                <a:spcPts val="400"/>
              </a:spcBef>
              <a:spcAft>
                <a:spcPts val="0"/>
              </a:spcAft>
              <a:buSzPts val="1400"/>
              <a:buChar char="■"/>
              <a:defRPr sz="2000"/>
            </a:lvl8pPr>
            <a:lvl9pPr indent="-317500" lvl="8" marL="4114800" algn="l">
              <a:spcBef>
                <a:spcPts val="400"/>
              </a:spcBef>
              <a:spcAft>
                <a:spcPts val="0"/>
              </a:spcAft>
              <a:buSzPts val="1400"/>
              <a:buChar char="■"/>
              <a:defRPr sz="2000"/>
            </a:lvl9pPr>
          </a:lstStyle>
          <a:p/>
        </p:txBody>
      </p:sp>
      <p:sp>
        <p:nvSpPr>
          <p:cNvPr id="80" name="Google Shape;80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84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7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9pPr>
          </a:lstStyle>
          <a:p/>
        </p:txBody>
      </p:sp>
      <p:sp>
        <p:nvSpPr>
          <p:cNvPr id="81" name="Google Shape;81;p9"/>
          <p:cNvSpPr txBox="1"/>
          <p:nvPr>
            <p:ph idx="10" type="dt"/>
          </p:nvPr>
        </p:nvSpPr>
        <p:spPr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9"/>
          <p:cNvSpPr txBox="1"/>
          <p:nvPr>
            <p:ph idx="12" type="sldNum"/>
          </p:nvPr>
        </p:nvSpPr>
        <p:spPr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3" name="Google Shape;83;p9"/>
          <p:cNvSpPr txBox="1"/>
          <p:nvPr>
            <p:ph idx="11" type="ftr"/>
          </p:nvPr>
        </p:nvSpPr>
        <p:spPr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0"/>
          <p:cNvSpPr txBox="1"/>
          <p:nvPr>
            <p:ph idx="10" type="dt"/>
          </p:nvPr>
        </p:nvSpPr>
        <p:spPr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0"/>
          <p:cNvSpPr txBox="1"/>
          <p:nvPr>
            <p:ph idx="12" type="sldNum"/>
          </p:nvPr>
        </p:nvSpPr>
        <p:spPr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7" name="Google Shape;87;p10"/>
          <p:cNvSpPr txBox="1"/>
          <p:nvPr>
            <p:ph idx="11" type="ftr"/>
          </p:nvPr>
        </p:nvSpPr>
        <p:spPr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1"/>
          <p:cNvSpPr txBox="1"/>
          <p:nvPr>
            <p:ph idx="10" type="dt"/>
          </p:nvPr>
        </p:nvSpPr>
        <p:spPr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1"/>
          <p:cNvSpPr txBox="1"/>
          <p:nvPr>
            <p:ph idx="12" type="sldNum"/>
          </p:nvPr>
        </p:nvSpPr>
        <p:spPr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2" name="Google Shape;92;p11"/>
          <p:cNvSpPr txBox="1"/>
          <p:nvPr>
            <p:ph idx="11" type="ftr"/>
          </p:nvPr>
        </p:nvSpPr>
        <p:spPr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11" Type="http://schemas.openxmlformats.org/officeDocument/2006/relationships/theme" Target="../theme/theme3.xml"/><Relationship Id="rId10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0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"/>
          <p:cNvGrpSpPr/>
          <p:nvPr/>
        </p:nvGrpSpPr>
        <p:grpSpPr>
          <a:xfrm>
            <a:off x="0" y="0"/>
            <a:ext cx="9140825" cy="6850062"/>
            <a:chOff x="0" y="0"/>
            <a:chExt cx="5758" cy="4315"/>
          </a:xfrm>
        </p:grpSpPr>
        <p:grpSp>
          <p:nvGrpSpPr>
            <p:cNvPr id="11" name="Google Shape;11;p1"/>
            <p:cNvGrpSpPr/>
            <p:nvPr/>
          </p:nvGrpSpPr>
          <p:grpSpPr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2" name="Google Shape;12;p1"/>
              <p:cNvSpPr/>
              <p:nvPr/>
            </p:nvSpPr>
            <p:spPr>
              <a:xfrm>
                <a:off x="1728" y="2644"/>
                <a:ext cx="2882" cy="1671"/>
              </a:xfrm>
              <a:custGeom>
                <a:rect b="b" l="l" r="r" t="t"/>
                <a:pathLst>
                  <a:path extrusionOk="0" h="1671" w="2882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2E8B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3" name="Google Shape;13;p1"/>
              <p:cNvSpPr/>
              <p:nvPr/>
            </p:nvSpPr>
            <p:spPr>
              <a:xfrm>
                <a:off x="4170" y="2671"/>
                <a:ext cx="1259" cy="811"/>
              </a:xfrm>
              <a:custGeom>
                <a:rect b="b" l="l" r="r" t="t"/>
                <a:pathLst>
                  <a:path extrusionOk="0" h="811" w="1259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2E8B"/>
                  </a:gs>
                </a:gsLst>
                <a:lin ang="27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4" name="Google Shape;14;p1"/>
              <p:cNvSpPr/>
              <p:nvPr/>
            </p:nvSpPr>
            <p:spPr>
              <a:xfrm>
                <a:off x="2900" y="3346"/>
                <a:ext cx="2849" cy="969"/>
              </a:xfrm>
              <a:custGeom>
                <a:rect b="b" l="l" r="r" t="t"/>
                <a:pathLst>
                  <a:path extrusionOk="0" h="969" w="284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>
                <a:gsLst>
                  <a:gs pos="0">
                    <a:srgbClr val="002A7D"/>
                  </a:gs>
                  <a:gs pos="100000">
                    <a:schemeClr val="dk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5" name="Google Shape;15;p1"/>
              <p:cNvSpPr/>
              <p:nvPr/>
            </p:nvSpPr>
            <p:spPr>
              <a:xfrm>
                <a:off x="2748" y="2230"/>
                <a:ext cx="3007" cy="2085"/>
              </a:xfrm>
              <a:custGeom>
                <a:rect b="b" l="l" r="r" t="t"/>
                <a:pathLst>
                  <a:path extrusionOk="0" h="2085" w="3007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6" name="Google Shape;16;p1"/>
              <p:cNvSpPr/>
              <p:nvPr/>
            </p:nvSpPr>
            <p:spPr>
              <a:xfrm>
                <a:off x="4501" y="2317"/>
                <a:ext cx="1248" cy="539"/>
              </a:xfrm>
              <a:custGeom>
                <a:rect b="b" l="l" r="r" t="t"/>
                <a:pathLst>
                  <a:path extrusionOk="0" h="539" w="1248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>
                <a:gsLst>
                  <a:gs pos="0">
                    <a:srgbClr val="002D86"/>
                  </a:gs>
                  <a:gs pos="100000">
                    <a:schemeClr val="dk2"/>
                  </a:gs>
                </a:gsLst>
                <a:lin ang="27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</p:grpSp>
        <p:sp>
          <p:nvSpPr>
            <p:cNvPr id="17" name="Google Shape;17;p1"/>
            <p:cNvSpPr/>
            <p:nvPr/>
          </p:nvSpPr>
          <p:spPr>
            <a:xfrm>
              <a:off x="3322" y="1341"/>
              <a:ext cx="1825" cy="1537"/>
            </a:xfrm>
            <a:custGeom>
              <a:rect b="b" l="l" r="r" t="t"/>
              <a:pathLst>
                <a:path extrusionOk="0" h="1469" w="2296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>
              <a:gsLst>
                <a:gs pos="0">
                  <a:srgbClr val="002B82"/>
                </a:gs>
                <a:gs pos="100000">
                  <a:schemeClr val="dk2"/>
                </a:gs>
              </a:gsLst>
              <a:lin ang="270000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8" name="Google Shape;18;p1"/>
            <p:cNvSpPr/>
            <p:nvPr/>
          </p:nvSpPr>
          <p:spPr>
            <a:xfrm>
              <a:off x="0" y="0"/>
              <a:ext cx="5758" cy="1776"/>
            </a:xfrm>
            <a:custGeom>
              <a:rect b="b" l="l" r="r" t="t"/>
              <a:pathLst>
                <a:path extrusionOk="0" h="1906" w="5740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dk2"/>
                </a:gs>
              </a:gsLst>
              <a:lin ang="540000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sp>
        <p:nvSpPr>
          <p:cNvPr id="19" name="Google Shape;19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20" name="Google Shape;20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7084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  <a:defRPr b="0" i="0" sz="32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-35306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  <a:defRPr b="0" i="0" sz="2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-33528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680"/>
              <a:buFont typeface="Noto Sans Symbols"/>
              <a:buChar char="■"/>
              <a:defRPr b="0" i="0" sz="24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-3175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■"/>
              <a:defRPr b="0" i="0" sz="20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-3175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  <a:defRPr b="0" i="0" sz="20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-3175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  <a:defRPr b="0" i="0" sz="20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-3175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  <a:defRPr b="0" i="0" sz="20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-3175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  <a:defRPr b="0" i="0" sz="20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-3175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  <a:defRPr b="0" i="0" sz="20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21" name="Google Shape;21;p1"/>
          <p:cNvSpPr txBox="1"/>
          <p:nvPr>
            <p:ph idx="10" type="dt"/>
          </p:nvPr>
        </p:nvSpPr>
        <p:spPr>
          <a:xfrm>
            <a:off x="457200" y="62484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22" name="Google Shape;22;p1"/>
          <p:cNvSpPr txBox="1"/>
          <p:nvPr>
            <p:ph idx="11" type="ftr"/>
          </p:nvPr>
        </p:nvSpPr>
        <p:spPr>
          <a:xfrm>
            <a:off x="3124200" y="625157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23" name="Google Shape;23;p1"/>
          <p:cNvSpPr txBox="1"/>
          <p:nvPr>
            <p:ph idx="12" type="sldNum"/>
          </p:nvPr>
        </p:nvSpPr>
        <p:spPr>
          <a:xfrm>
            <a:off x="6553200" y="62547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"/>
          <p:cNvSpPr txBox="1"/>
          <p:nvPr>
            <p:ph idx="10" type="dt"/>
          </p:nvPr>
        </p:nvSpPr>
        <p:spPr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32" name="Google Shape;32;p3"/>
          <p:cNvSpPr txBox="1"/>
          <p:nvPr>
            <p:ph idx="12" type="sldNum"/>
          </p:nvPr>
        </p:nvSpPr>
        <p:spPr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  <p:grpSp>
        <p:nvGrpSpPr>
          <p:cNvPr id="33" name="Google Shape;33;p3"/>
          <p:cNvGrpSpPr/>
          <p:nvPr/>
        </p:nvGrpSpPr>
        <p:grpSpPr>
          <a:xfrm>
            <a:off x="0" y="0"/>
            <a:ext cx="9140825" cy="6850062"/>
            <a:chOff x="0" y="0"/>
            <a:chExt cx="5758" cy="4315"/>
          </a:xfrm>
        </p:grpSpPr>
        <p:grpSp>
          <p:nvGrpSpPr>
            <p:cNvPr id="34" name="Google Shape;34;p3"/>
            <p:cNvGrpSpPr/>
            <p:nvPr/>
          </p:nvGrpSpPr>
          <p:grpSpPr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5" name="Google Shape;35;p3"/>
              <p:cNvSpPr/>
              <p:nvPr/>
            </p:nvSpPr>
            <p:spPr>
              <a:xfrm>
                <a:off x="1728" y="2644"/>
                <a:ext cx="2882" cy="1671"/>
              </a:xfrm>
              <a:custGeom>
                <a:rect b="b" l="l" r="r" t="t"/>
                <a:pathLst>
                  <a:path extrusionOk="0" h="1671" w="2882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2E8B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36" name="Google Shape;36;p3"/>
              <p:cNvSpPr/>
              <p:nvPr/>
            </p:nvSpPr>
            <p:spPr>
              <a:xfrm>
                <a:off x="4170" y="2671"/>
                <a:ext cx="1259" cy="811"/>
              </a:xfrm>
              <a:custGeom>
                <a:rect b="b" l="l" r="r" t="t"/>
                <a:pathLst>
                  <a:path extrusionOk="0" h="811" w="1259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2E8B"/>
                  </a:gs>
                </a:gsLst>
                <a:lin ang="27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37" name="Google Shape;37;p3"/>
              <p:cNvSpPr/>
              <p:nvPr/>
            </p:nvSpPr>
            <p:spPr>
              <a:xfrm>
                <a:off x="2900" y="3346"/>
                <a:ext cx="2849" cy="969"/>
              </a:xfrm>
              <a:custGeom>
                <a:rect b="b" l="l" r="r" t="t"/>
                <a:pathLst>
                  <a:path extrusionOk="0" h="969" w="284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>
                <a:gsLst>
                  <a:gs pos="0">
                    <a:srgbClr val="002A7D"/>
                  </a:gs>
                  <a:gs pos="100000">
                    <a:schemeClr val="dk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38" name="Google Shape;38;p3"/>
              <p:cNvSpPr/>
              <p:nvPr/>
            </p:nvSpPr>
            <p:spPr>
              <a:xfrm>
                <a:off x="2748" y="2230"/>
                <a:ext cx="3007" cy="2085"/>
              </a:xfrm>
              <a:custGeom>
                <a:rect b="b" l="l" r="r" t="t"/>
                <a:pathLst>
                  <a:path extrusionOk="0" h="2085" w="3007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39" name="Google Shape;39;p3"/>
              <p:cNvSpPr/>
              <p:nvPr/>
            </p:nvSpPr>
            <p:spPr>
              <a:xfrm>
                <a:off x="4501" y="2317"/>
                <a:ext cx="1248" cy="539"/>
              </a:xfrm>
              <a:custGeom>
                <a:rect b="b" l="l" r="r" t="t"/>
                <a:pathLst>
                  <a:path extrusionOk="0" h="539" w="1248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>
                <a:gsLst>
                  <a:gs pos="0">
                    <a:srgbClr val="002D86"/>
                  </a:gs>
                  <a:gs pos="100000">
                    <a:schemeClr val="dk2"/>
                  </a:gs>
                </a:gsLst>
                <a:lin ang="27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</p:grpSp>
        <p:sp>
          <p:nvSpPr>
            <p:cNvPr id="40" name="Google Shape;40;p3"/>
            <p:cNvSpPr/>
            <p:nvPr/>
          </p:nvSpPr>
          <p:spPr>
            <a:xfrm>
              <a:off x="3322" y="1341"/>
              <a:ext cx="1825" cy="1537"/>
            </a:xfrm>
            <a:custGeom>
              <a:rect b="b" l="l" r="r" t="t"/>
              <a:pathLst>
                <a:path extrusionOk="0" h="1469" w="2296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>
              <a:gsLst>
                <a:gs pos="0">
                  <a:srgbClr val="002B82"/>
                </a:gs>
                <a:gs pos="100000">
                  <a:schemeClr val="dk2"/>
                </a:gs>
              </a:gsLst>
              <a:lin ang="270000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0" y="0"/>
              <a:ext cx="5758" cy="1776"/>
            </a:xfrm>
            <a:custGeom>
              <a:rect b="b" l="l" r="r" t="t"/>
              <a:pathLst>
                <a:path extrusionOk="0" h="1906" w="5740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dk2"/>
                </a:gs>
              </a:gsLst>
              <a:lin ang="540000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sp>
        <p:nvSpPr>
          <p:cNvPr id="42" name="Google Shape;42;p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43" name="Google Shape;43;p3"/>
          <p:cNvSpPr txBox="1"/>
          <p:nvPr>
            <p:ph idx="11" type="ftr"/>
          </p:nvPr>
        </p:nvSpPr>
        <p:spPr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44" name="Google Shape;44;p3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7084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  <a:defRPr b="0" i="0" sz="32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-35306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  <a:defRPr b="0" i="0" sz="2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-33528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680"/>
              <a:buFont typeface="Noto Sans Symbols"/>
              <a:buChar char="■"/>
              <a:defRPr b="0" i="0" sz="24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-3175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■"/>
              <a:defRPr b="0" i="0" sz="20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-3175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  <a:defRPr b="0" i="0" sz="20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-3175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  <a:defRPr b="0" i="0" sz="20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-3175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  <a:defRPr b="0" i="0" sz="20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-3175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  <a:defRPr b="0" i="0" sz="20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-3175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  <a:defRPr b="0" i="0" sz="20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Relationship Id="rId4" Type="http://schemas.openxmlformats.org/officeDocument/2006/relationships/image" Target="../media/image11.png"/><Relationship Id="rId5" Type="http://schemas.openxmlformats.org/officeDocument/2006/relationships/image" Target="../media/image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6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8.jpg"/><Relationship Id="rId4" Type="http://schemas.openxmlformats.org/officeDocument/2006/relationships/image" Target="../media/image8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0.jpg"/><Relationship Id="rId4" Type="http://schemas.openxmlformats.org/officeDocument/2006/relationships/image" Target="../media/image2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7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3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4.png"/><Relationship Id="rId4" Type="http://schemas.openxmlformats.org/officeDocument/2006/relationships/image" Target="../media/image32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9.jpg"/><Relationship Id="rId4" Type="http://schemas.openxmlformats.org/officeDocument/2006/relationships/image" Target="../media/image31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9.jpg"/><Relationship Id="rId4" Type="http://schemas.openxmlformats.org/officeDocument/2006/relationships/image" Target="../media/image27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4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Relationship Id="rId4" Type="http://schemas.openxmlformats.org/officeDocument/2006/relationships/image" Target="../media/image5.jpg"/><Relationship Id="rId5" Type="http://schemas.openxmlformats.org/officeDocument/2006/relationships/image" Target="../media/image6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9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2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5.jpg"/><Relationship Id="rId4" Type="http://schemas.openxmlformats.org/officeDocument/2006/relationships/image" Target="../media/image48.jpg"/><Relationship Id="rId5" Type="http://schemas.openxmlformats.org/officeDocument/2006/relationships/image" Target="../media/image24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5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0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3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9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8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46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1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7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34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2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3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jpg"/><Relationship Id="rId4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4"/>
          <p:cNvSpPr txBox="1"/>
          <p:nvPr>
            <p:ph type="ctrTitle"/>
          </p:nvPr>
        </p:nvSpPr>
        <p:spPr>
          <a:xfrm>
            <a:off x="685800" y="1736725"/>
            <a:ext cx="7772400" cy="1920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Font typeface="Garamond"/>
              <a:buNone/>
            </a:pPr>
            <a:r>
              <a:rPr b="1" i="0" lang="en-US" sz="60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Pediatric Sports Injuries</a:t>
            </a:r>
            <a:endParaRPr/>
          </a:p>
        </p:txBody>
      </p:sp>
      <p:sp>
        <p:nvSpPr>
          <p:cNvPr id="114" name="Google Shape;114;p1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960"/>
              <a:buNone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Reid Wilson, MD</a:t>
            </a:r>
            <a:endParaRPr/>
          </a:p>
          <a:p>
            <a:pPr indent="0" lvl="0" marL="0" rtl="0" algn="ctr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Adam Barnard, PA-C</a:t>
            </a:r>
            <a:endParaRPr/>
          </a:p>
          <a:p>
            <a:pPr indent="0" lvl="0" marL="0" rtl="0" algn="ctr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ctr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Owensboro Health Orthopedics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Distal Radius Fractures</a:t>
            </a:r>
            <a:endParaRPr/>
          </a:p>
        </p:txBody>
      </p:sp>
      <p:sp>
        <p:nvSpPr>
          <p:cNvPr id="177" name="Google Shape;177;p23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</a:pPr>
            <a:r>
              <a:rPr b="0" i="0" lang="en-US" sz="2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Forearm fractures in total account for approximately 40% of all pediatric long bone fractures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</a:pPr>
            <a:r>
              <a:rPr b="0" i="0" lang="en-US" sz="2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peak incidence occurring from: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■"/>
            </a:pPr>
            <a:r>
              <a:rPr b="0" i="0" lang="en-US" sz="20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10-12 years of age in girls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■"/>
            </a:pPr>
            <a:r>
              <a:rPr b="0" i="0" lang="en-US" sz="20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12-14 years of age in boys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</a:pPr>
            <a:r>
              <a:rPr b="0" i="0" lang="en-US" sz="2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Don’t miss!!!!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■"/>
            </a:pPr>
            <a:r>
              <a:rPr b="0" i="0" lang="en-US" sz="20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Monteggia Fracture: ulnar shaft fracture with radiocapitellar dislocation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■"/>
            </a:pPr>
            <a:r>
              <a:rPr b="0" i="0" lang="en-US" sz="20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Galeazzi Fracture: radius fracture (typically distal 1/3) with associated DRUJ injury, often dislocation</a:t>
            </a:r>
            <a:endParaRPr/>
          </a:p>
          <a:p>
            <a:pPr indent="-254000" lvl="0" marL="342900" marR="0" rtl="0" algn="l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8" name="Google Shape;178;p23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</a:pPr>
            <a:r>
              <a:rPr b="0" i="0" lang="en-US" sz="2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Acceptable angulation for closed reduction:	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■"/>
            </a:pPr>
            <a:r>
              <a:rPr b="0" i="0" lang="en-US" sz="20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Age &lt; 10, less than 1cm of bayonetting, 15-20 degrees angulation(both bone), 30 degrees distal radius/ulna.  45 degrees malrotation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■"/>
            </a:pPr>
            <a:r>
              <a:rPr b="0" i="0" lang="en-US" sz="20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Age &gt; 10, bayonetting unacceptable, 10 degrees angulation (both bone forearm), 20 degrees distal radius/ulna, 30 degrees malrotation 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Lower Extremity Injuries</a:t>
            </a:r>
            <a:endParaRPr/>
          </a:p>
        </p:txBody>
      </p:sp>
      <p:sp>
        <p:nvSpPr>
          <p:cNvPr id="184" name="Google Shape;184;p24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“Hip pointers”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Contusion to iliac crest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Treatment: RICE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Return to play when they have painless jog and jump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Apophyseal avulsion injuries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DDH/SCFE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Avulsion Fractures</a:t>
            </a:r>
            <a:endParaRPr/>
          </a:p>
        </p:txBody>
      </p:sp>
      <p:sp>
        <p:nvSpPr>
          <p:cNvPr id="190" name="Google Shape;190;p25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Know anatomy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External Oblique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Sartorius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Rectus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Psoas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Hamstrings</a:t>
            </a:r>
            <a:endParaRPr/>
          </a:p>
        </p:txBody>
      </p:sp>
      <p:pic>
        <p:nvPicPr>
          <p:cNvPr id="191" name="Google Shape;191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81600" y="2133600"/>
            <a:ext cx="2911475" cy="432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400">
              <a:solidFill>
                <a:schemeClr val="lt2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7" name="Google Shape;197;p26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00660" lvl="0" marL="342900" rtl="0" algn="l"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t/>
            </a:r>
            <a:endParaRPr sz="32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198" name="Google Shape;198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304800"/>
            <a:ext cx="8610600" cy="61388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9" name="Google Shape;199;p26"/>
          <p:cNvCxnSpPr/>
          <p:nvPr/>
        </p:nvCxnSpPr>
        <p:spPr>
          <a:xfrm>
            <a:off x="914400" y="2667000"/>
            <a:ext cx="762000" cy="3810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grpSp>
        <p:nvGrpSpPr>
          <p:cNvPr id="200" name="Google Shape;200;p26"/>
          <p:cNvGrpSpPr/>
          <p:nvPr/>
        </p:nvGrpSpPr>
        <p:grpSpPr>
          <a:xfrm>
            <a:off x="685800" y="1600200"/>
            <a:ext cx="7850187" cy="3681412"/>
            <a:chOff x="432" y="1008"/>
            <a:chExt cx="4945" cy="2319"/>
          </a:xfrm>
        </p:grpSpPr>
        <p:pic>
          <p:nvPicPr>
            <p:cNvPr id="201" name="Google Shape;201;p2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120" y="1008"/>
              <a:ext cx="2257" cy="2304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02" name="Google Shape;202;p26"/>
            <p:cNvCxnSpPr/>
            <p:nvPr/>
          </p:nvCxnSpPr>
          <p:spPr>
            <a:xfrm flipH="1">
              <a:off x="4896" y="1632"/>
              <a:ext cx="432" cy="144"/>
            </a:xfrm>
            <a:prstGeom prst="straightConnector1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pic>
          <p:nvPicPr>
            <p:cNvPr id="203" name="Google Shape;203;p2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32" y="1008"/>
              <a:ext cx="2496" cy="231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04" name="Google Shape;204;p26"/>
            <p:cNvCxnSpPr/>
            <p:nvPr/>
          </p:nvCxnSpPr>
          <p:spPr>
            <a:xfrm>
              <a:off x="624" y="1296"/>
              <a:ext cx="384" cy="288"/>
            </a:xfrm>
            <a:prstGeom prst="straightConnector1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Garamond"/>
              <a:buNone/>
            </a:pPr>
            <a:r>
              <a:rPr b="1" i="0" lang="en-US" sz="36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Developmental Dysplasia of Hip(DDH)</a:t>
            </a:r>
            <a:endParaRPr/>
          </a:p>
        </p:txBody>
      </p:sp>
      <p:sp>
        <p:nvSpPr>
          <p:cNvPr id="210" name="Google Shape;210;p27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Developmental Dysplasia of the Hip is a disorder of abnormal development resulting in dysplasia, subluxation, and possible dislocation of the hip secondary to capsular laxity and mechanical instability.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Occurs at birth/childhood.  Missed/untreated Dx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Limp, groin pain, LLD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More common on left side</a:t>
            </a:r>
            <a:endParaRPr/>
          </a:p>
        </p:txBody>
      </p:sp>
      <p:pic>
        <p:nvPicPr>
          <p:cNvPr id="211" name="Google Shape;211;p27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8200" y="2413000"/>
            <a:ext cx="4038600" cy="29003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Garamond"/>
              <a:buNone/>
            </a:pPr>
            <a:r>
              <a:rPr b="1" i="0" lang="en-US" sz="32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Slipped Capital Femoral Epiphysis(SCFE)</a:t>
            </a:r>
            <a:endParaRPr/>
          </a:p>
        </p:txBody>
      </p:sp>
      <p:sp>
        <p:nvSpPr>
          <p:cNvPr id="217" name="Google Shape;217;p28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</a:pPr>
            <a:r>
              <a:rPr b="0" i="0" lang="en-US" sz="2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Most common in obese males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</a:pPr>
            <a:r>
              <a:rPr b="0" i="0" lang="en-US" sz="2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Average age range is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■"/>
            </a:pPr>
            <a:r>
              <a:rPr b="0" i="0" lang="en-US" sz="20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12-13.4 for boys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■"/>
            </a:pPr>
            <a:r>
              <a:rPr b="0" i="0" lang="en-US" sz="20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11.2-12.2 for girls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</a:pPr>
            <a:r>
              <a:rPr b="0" i="0" lang="en-US" sz="2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Obligatory external rotation during passive flexion of hip (Drehmann sign)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</a:pPr>
            <a:r>
              <a:rPr b="0" i="0" lang="en-US" sz="2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Most commonly atraumatic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</a:pPr>
            <a:r>
              <a:rPr b="0" i="0" lang="en-US" sz="2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Pain in “hip/groin”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■"/>
            </a:pPr>
            <a:r>
              <a:rPr b="0" i="0" lang="en-US" sz="20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15-50% associated “knee pain” 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3622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218" name="Google Shape;218;p28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57750" y="2554287"/>
            <a:ext cx="3619500" cy="2619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Legg-Calve-Perthes(LCP)</a:t>
            </a:r>
            <a:endParaRPr/>
          </a:p>
        </p:txBody>
      </p:sp>
      <p:sp>
        <p:nvSpPr>
          <p:cNvPr id="224" name="Google Shape;224;p29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Legg-Calve-Perthes Disease is an idiopathic avascular necrosis of the proximal femoral epiphysis in children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4-8 years is most common age of presentation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male to female ratio is 5:1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Insidious onset, painless limp, hip/thigh/knee pain</a:t>
            </a:r>
            <a:endParaRPr/>
          </a:p>
        </p:txBody>
      </p:sp>
      <p:pic>
        <p:nvPicPr>
          <p:cNvPr id="225" name="Google Shape;225;p29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8200" y="2063750"/>
            <a:ext cx="4038600" cy="3598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Strains</a:t>
            </a:r>
            <a:endParaRPr/>
          </a:p>
        </p:txBody>
      </p:sp>
      <p:sp>
        <p:nvSpPr>
          <p:cNvPr id="231" name="Google Shape;231;p30"/>
          <p:cNvSpPr txBox="1"/>
          <p:nvPr>
            <p:ph idx="1" type="body"/>
          </p:nvPr>
        </p:nvSpPr>
        <p:spPr>
          <a:xfrm>
            <a:off x="457200" y="1295400"/>
            <a:ext cx="4953000" cy="4830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Muscle (usually quad, hamstring, or gastroc) usually crosses a joint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Pt can report pain or ripping followed by cramp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Ice and rest are key components 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Persistent symptoms may represent myositis ossificans (calcification within the hematoma)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If present then avoid ultrasound and stretching</a:t>
            </a:r>
            <a:endParaRPr/>
          </a:p>
        </p:txBody>
      </p:sp>
      <p:pic>
        <p:nvPicPr>
          <p:cNvPr descr="larson1" id="232" name="Google Shape;232;p30"/>
          <p:cNvPicPr preferRelativeResize="0"/>
          <p:nvPr/>
        </p:nvPicPr>
        <p:blipFill rotWithShape="1">
          <a:blip r:embed="rId3">
            <a:alphaModFix/>
          </a:blip>
          <a:srcRect b="0" l="0" r="38870" t="4907"/>
          <a:stretch/>
        </p:blipFill>
        <p:spPr>
          <a:xfrm>
            <a:off x="5791200" y="1600200"/>
            <a:ext cx="2701925" cy="455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Iliotibial Band Syndrome</a:t>
            </a:r>
            <a:endParaRPr/>
          </a:p>
        </p:txBody>
      </p:sp>
      <p:sp>
        <p:nvSpPr>
          <p:cNvPr id="238" name="Google Shape;238;p31"/>
          <p:cNvSpPr txBox="1"/>
          <p:nvPr>
            <p:ph idx="1" type="body"/>
          </p:nvPr>
        </p:nvSpPr>
        <p:spPr>
          <a:xfrm>
            <a:off x="457200" y="1600200"/>
            <a:ext cx="47244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Seen in runners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The IT band rubs over the greater trochanter or the lateral condyle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Treatment is rest,  and IT band stretching</a:t>
            </a:r>
            <a:endParaRPr/>
          </a:p>
        </p:txBody>
      </p:sp>
      <p:pic>
        <p:nvPicPr>
          <p:cNvPr descr="ITBS" id="239" name="Google Shape;239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00800" y="2971800"/>
            <a:ext cx="1747837" cy="2924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lawi_running" id="240" name="Google Shape;240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91200" y="1447800"/>
            <a:ext cx="2320925" cy="317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Knee Injuries</a:t>
            </a:r>
            <a:endParaRPr/>
          </a:p>
        </p:txBody>
      </p:sp>
      <p:sp>
        <p:nvSpPr>
          <p:cNvPr id="246" name="Google Shape;246;p32"/>
          <p:cNvSpPr txBox="1"/>
          <p:nvPr>
            <p:ph idx="1" type="body"/>
          </p:nvPr>
        </p:nvSpPr>
        <p:spPr>
          <a:xfrm>
            <a:off x="457200" y="1600200"/>
            <a:ext cx="51054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Anterior Cruciate Ligament Injuries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Describe a “pop” and immediate effusion with a tear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Inability to maintain play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Inability to walk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If sprained then may be able to continue</a:t>
            </a:r>
            <a:endParaRPr/>
          </a:p>
          <a:p>
            <a:pPr indent="-218440" lvl="0" marL="342900" rtl="0" algn="l"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descr="U13YMS1" id="247" name="Google Shape;247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3600" y="1447800"/>
            <a:ext cx="2828925" cy="4514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003-06-24-acl-macmillan-in" id="248" name="Google Shape;248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0" y="2133600"/>
            <a:ext cx="2960687" cy="361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Overview</a:t>
            </a:r>
            <a:endParaRPr/>
          </a:p>
        </p:txBody>
      </p:sp>
      <p:sp>
        <p:nvSpPr>
          <p:cNvPr id="120" name="Google Shape;120;p15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Specific Upper and Lower Extremity Injuries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Low Back Pain in Athletes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Catastrophic Pediatric Sports Injuries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Miscellaneous Sports Issues</a:t>
            </a:r>
            <a:endParaRPr/>
          </a:p>
          <a:p>
            <a:pPr indent="-20066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None/>
            </a:pPr>
            <a:r>
              <a:t/>
            </a:r>
            <a:endParaRPr b="0" i="0" sz="3200" u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0660" lvl="0" marL="342900" rtl="0" algn="l">
              <a:spcBef>
                <a:spcPts val="640"/>
              </a:spcBef>
              <a:spcAft>
                <a:spcPts val="0"/>
              </a:spcAft>
              <a:buSzPts val="2240"/>
              <a:buNone/>
            </a:pPr>
            <a:r>
              <a:t/>
            </a:r>
            <a:endParaRPr b="0" i="0" sz="3200" u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Knee Injuries</a:t>
            </a:r>
            <a:endParaRPr/>
          </a:p>
        </p:txBody>
      </p:sp>
      <p:sp>
        <p:nvSpPr>
          <p:cNvPr id="254" name="Google Shape;254;p33"/>
          <p:cNvSpPr txBox="1"/>
          <p:nvPr>
            <p:ph idx="1" type="body"/>
          </p:nvPr>
        </p:nvSpPr>
        <p:spPr>
          <a:xfrm>
            <a:off x="457200" y="1600200"/>
            <a:ext cx="51054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Anterior Cruciate Ligament Injuries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Physical exam demonstrates increased translation anteriorly of the tibia on the femur.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Diagnosis by plain film or MRI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Treatment for ACL tear is reconstruction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Sprains may be rehabbed</a:t>
            </a:r>
            <a:endParaRPr/>
          </a:p>
        </p:txBody>
      </p:sp>
      <p:pic>
        <p:nvPicPr>
          <p:cNvPr descr="acl_tear" id="255" name="Google Shape;255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0" y="1676400"/>
            <a:ext cx="2994025" cy="42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Knee injuries</a:t>
            </a:r>
            <a:endParaRPr/>
          </a:p>
        </p:txBody>
      </p:sp>
      <p:sp>
        <p:nvSpPr>
          <p:cNvPr id="261" name="Google Shape;261;p34"/>
          <p:cNvSpPr txBox="1"/>
          <p:nvPr>
            <p:ph idx="1" type="body"/>
          </p:nvPr>
        </p:nvSpPr>
        <p:spPr>
          <a:xfrm>
            <a:off x="457200" y="1600200"/>
            <a:ext cx="60960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Medial Collateral Injuries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Pain with valgus stress and tenderness over the ligament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Grade III tears show some gross instability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Treatment is with a hinged knee brace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Surgery is only rarely needed.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Watch for the MCL and ACL injury in combination</a:t>
            </a:r>
            <a:endParaRPr/>
          </a:p>
        </p:txBody>
      </p:sp>
      <p:pic>
        <p:nvPicPr>
          <p:cNvPr descr="MCLTear" id="262" name="Google Shape;262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000" y="2209800"/>
            <a:ext cx="2724150" cy="272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Meniscal Tears</a:t>
            </a:r>
            <a:endParaRPr/>
          </a:p>
        </p:txBody>
      </p:sp>
      <p:sp>
        <p:nvSpPr>
          <p:cNvPr id="268" name="Google Shape;268;p35"/>
          <p:cNvSpPr txBox="1"/>
          <p:nvPr>
            <p:ph idx="1" type="body"/>
          </p:nvPr>
        </p:nvSpPr>
        <p:spPr>
          <a:xfrm>
            <a:off x="457200" y="1600200"/>
            <a:ext cx="51054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Typically meniscal injuries are from a twisting injuries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Maybe associated with ACL tears.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Usually a history of locking and catching are given.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MRI is the test of choice for evaluation of menisci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Treatment is excision of the torn portion of the menisci via arthroscopy or repair if the ACL is being repaired at the same time.</a:t>
            </a:r>
            <a:endParaRPr/>
          </a:p>
        </p:txBody>
      </p:sp>
      <p:pic>
        <p:nvPicPr>
          <p:cNvPr descr="men1" id="269" name="Google Shape;269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4000" y="2286000"/>
            <a:ext cx="3581400" cy="2181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edial-meniscus-radial" id="270" name="Google Shape;270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62600" y="2133600"/>
            <a:ext cx="3200400" cy="2854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Osgood-Schlatter’s Disease</a:t>
            </a:r>
            <a:endParaRPr/>
          </a:p>
        </p:txBody>
      </p:sp>
      <p:sp>
        <p:nvSpPr>
          <p:cNvPr id="276" name="Google Shape;276;p36"/>
          <p:cNvSpPr txBox="1"/>
          <p:nvPr>
            <p:ph idx="1" type="body"/>
          </p:nvPr>
        </p:nvSpPr>
        <p:spPr>
          <a:xfrm>
            <a:off x="457200" y="1600200"/>
            <a:ext cx="441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Seen in skeletally immature, preteen athletes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It is an apophysitis of the proximal tibial tubercle. 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Pain with activity and at rest with direct pressure over tubercle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Treatment is RICE, knee pads, hamstring and quad stretches, and NSAIDS</a:t>
            </a:r>
            <a:endParaRPr/>
          </a:p>
        </p:txBody>
      </p:sp>
      <p:pic>
        <p:nvPicPr>
          <p:cNvPr descr="Osgood_Schlatters" id="277" name="Google Shape;277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86400" y="1981200"/>
            <a:ext cx="3486150" cy="2970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Patellar Tendonitis</a:t>
            </a:r>
            <a:endParaRPr/>
          </a:p>
        </p:txBody>
      </p:sp>
      <p:sp>
        <p:nvSpPr>
          <p:cNvPr id="283" name="Google Shape;283;p37"/>
          <p:cNvSpPr txBox="1"/>
          <p:nvPr>
            <p:ph idx="1" type="body"/>
          </p:nvPr>
        </p:nvSpPr>
        <p:spPr>
          <a:xfrm>
            <a:off x="457200" y="1600200"/>
            <a:ext cx="5257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Also called “Jumpers knee”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Pain at the inferior pole of the patella especially with jumping activity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Treatment is rest, stretching of the quad, NSAIDs, and a knee sleeve</a:t>
            </a:r>
            <a:endParaRPr/>
          </a:p>
        </p:txBody>
      </p:sp>
      <p:pic>
        <p:nvPicPr>
          <p:cNvPr descr="a_cparker_i" id="284" name="Google Shape;284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67400" y="1905000"/>
            <a:ext cx="2878137" cy="3867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Kniespr_A" id="285" name="Google Shape;285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91200" y="2209800"/>
            <a:ext cx="3057525" cy="2906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Tibial Stress Fracture</a:t>
            </a:r>
            <a:endParaRPr/>
          </a:p>
        </p:txBody>
      </p:sp>
      <p:sp>
        <p:nvSpPr>
          <p:cNvPr id="291" name="Google Shape;291;p38"/>
          <p:cNvSpPr txBox="1"/>
          <p:nvPr>
            <p:ph idx="1" type="body"/>
          </p:nvPr>
        </p:nvSpPr>
        <p:spPr>
          <a:xfrm>
            <a:off x="457200" y="1600200"/>
            <a:ext cx="41910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More common in runners, esp the amenorrheal females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Seeing the “dreaded black line” on radiographs means impeding complete fracture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Treatment with rest, and possibly fixation </a:t>
            </a:r>
            <a:endParaRPr/>
          </a:p>
          <a:p>
            <a:pPr indent="-218440" lvl="0" marL="342900" rtl="0" algn="l"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descr="girls%20elon" id="292" name="Google Shape;292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05400" y="2057400"/>
            <a:ext cx="3429000" cy="3733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hin_s4" id="293" name="Google Shape;293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76800" y="2362200"/>
            <a:ext cx="3886200" cy="291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Ankle injuries</a:t>
            </a:r>
            <a:endParaRPr/>
          </a:p>
        </p:txBody>
      </p:sp>
      <p:sp>
        <p:nvSpPr>
          <p:cNvPr id="299" name="Google Shape;299;p39"/>
          <p:cNvSpPr txBox="1"/>
          <p:nvPr>
            <p:ph idx="1" type="body"/>
          </p:nvPr>
        </p:nvSpPr>
        <p:spPr>
          <a:xfrm>
            <a:off x="457200" y="1600200"/>
            <a:ext cx="43434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Very common injuries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Important to distinguish between ankle sprains and fractures (especially salter/harris injuries of the distal fibula)</a:t>
            </a:r>
            <a:endParaRPr/>
          </a:p>
        </p:txBody>
      </p:sp>
      <p:pic>
        <p:nvPicPr>
          <p:cNvPr descr="spec_youth_ankle_2" id="300" name="Google Shape;300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00600" y="1524000"/>
            <a:ext cx="4229100" cy="372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Tillaux Fracture </a:t>
            </a:r>
            <a:endParaRPr/>
          </a:p>
        </p:txBody>
      </p:sp>
      <p:sp>
        <p:nvSpPr>
          <p:cNvPr id="306" name="Google Shape;306;p40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Salter-Harris III fracture of the anterolateral distal tibia epiphysis.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Treatment is closed reduction and casting if &lt; 2mm displacement or operative management if &gt; 2mm displacement.</a:t>
            </a:r>
            <a:endParaRPr/>
          </a:p>
          <a:p>
            <a:pPr indent="-21844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1844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307" name="Google Shape;307;p40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8200" y="1827212"/>
            <a:ext cx="4038600" cy="40719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4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Ankle injuries</a:t>
            </a:r>
            <a:endParaRPr/>
          </a:p>
        </p:txBody>
      </p:sp>
      <p:sp>
        <p:nvSpPr>
          <p:cNvPr id="313" name="Google Shape;313;p41"/>
          <p:cNvSpPr txBox="1"/>
          <p:nvPr>
            <p:ph idx="1" type="body"/>
          </p:nvPr>
        </p:nvSpPr>
        <p:spPr>
          <a:xfrm>
            <a:off x="457200" y="1600200"/>
            <a:ext cx="38100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The best way is to perform physical examination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If there is point tenderness over a bony prominence then X-rays are warranted and you are probably dealing with a fracture.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Also pain medially require X-rays to rule out unstable sprains</a:t>
            </a:r>
            <a:endParaRPr/>
          </a:p>
        </p:txBody>
      </p:sp>
      <p:sp>
        <p:nvSpPr>
          <p:cNvPr id="314" name="Google Shape;314;p41"/>
          <p:cNvSpPr txBox="1"/>
          <p:nvPr/>
        </p:nvSpPr>
        <p:spPr>
          <a:xfrm>
            <a:off x="4343400" y="2667000"/>
            <a:ext cx="4572000" cy="1600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descr="ottawa" id="315" name="Google Shape;315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3400" y="2667000"/>
            <a:ext cx="4419600" cy="16303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Ankle injuries</a:t>
            </a:r>
            <a:endParaRPr/>
          </a:p>
        </p:txBody>
      </p:sp>
      <p:sp>
        <p:nvSpPr>
          <p:cNvPr id="321" name="Google Shape;321;p42"/>
          <p:cNvSpPr txBox="1"/>
          <p:nvPr>
            <p:ph idx="1" type="body"/>
          </p:nvPr>
        </p:nvSpPr>
        <p:spPr>
          <a:xfrm>
            <a:off x="457200" y="1600200"/>
            <a:ext cx="47244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Ankle Sprains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Most common ligament injury is the Anterior Talofibular ligament (ATFL)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Palpation with pain along this ligament is diagnostic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Second most common is the calcaneneofibular ligament</a:t>
            </a:r>
            <a:endParaRPr/>
          </a:p>
        </p:txBody>
      </p:sp>
      <p:pic>
        <p:nvPicPr>
          <p:cNvPr descr="ATFL" id="322" name="Google Shape;322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62600" y="2057400"/>
            <a:ext cx="2647950" cy="304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Upper Extremity Injuries</a:t>
            </a:r>
            <a:endParaRPr/>
          </a:p>
        </p:txBody>
      </p:sp>
      <p:sp>
        <p:nvSpPr>
          <p:cNvPr id="126" name="Google Shape;126;p16"/>
          <p:cNvSpPr txBox="1"/>
          <p:nvPr>
            <p:ph idx="1" type="body"/>
          </p:nvPr>
        </p:nvSpPr>
        <p:spPr>
          <a:xfrm>
            <a:off x="228600" y="1600200"/>
            <a:ext cx="50292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Clavicle Fractures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Diagnosis by X-Ray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Almost all are treated by sling and swathe 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Watch for tenting of the skin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Acromioclavicular Sprain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Also called a shoulder separation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Dx by pain over AC joint and X-ray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Mainstay for treatment is symptomatic care</a:t>
            </a:r>
            <a:endParaRPr/>
          </a:p>
        </p:txBody>
      </p:sp>
      <p:pic>
        <p:nvPicPr>
          <p:cNvPr descr="clavicle" id="127" name="Google Shape;12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86400" y="2057400"/>
            <a:ext cx="3152775" cy="1911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usner6" id="128" name="Google Shape;128;p16"/>
          <p:cNvPicPr preferRelativeResize="0"/>
          <p:nvPr/>
        </p:nvPicPr>
        <p:blipFill rotWithShape="1">
          <a:blip r:embed="rId4">
            <a:alphaModFix/>
          </a:blip>
          <a:srcRect b="27999" l="4123" r="50515" t="0"/>
          <a:stretch/>
        </p:blipFill>
        <p:spPr>
          <a:xfrm>
            <a:off x="5867400" y="1752600"/>
            <a:ext cx="2667000" cy="21828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cj%2023" id="129" name="Google Shape;129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57800" y="4114800"/>
            <a:ext cx="3429000" cy="257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Ankle injuries</a:t>
            </a:r>
            <a:endParaRPr/>
          </a:p>
        </p:txBody>
      </p:sp>
      <p:sp>
        <p:nvSpPr>
          <p:cNvPr id="328" name="Google Shape;328;p43"/>
          <p:cNvSpPr txBox="1"/>
          <p:nvPr>
            <p:ph idx="1" type="body"/>
          </p:nvPr>
        </p:nvSpPr>
        <p:spPr>
          <a:xfrm>
            <a:off x="457200" y="1600200"/>
            <a:ext cx="45720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Treatment is RICE (Rest, ice, compression, elevation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This is followed by weight bearing as tolerated with a compressive wrap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Return to jogging when no swelling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Return to practice when no pain with cutting. May consider taping for practices</a:t>
            </a:r>
            <a:endParaRPr/>
          </a:p>
        </p:txBody>
      </p:sp>
      <p:pic>
        <p:nvPicPr>
          <p:cNvPr descr="Ankle%20Sprain" id="329" name="Google Shape;329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19800" y="2133600"/>
            <a:ext cx="2381250" cy="361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4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Sever’s Disease</a:t>
            </a:r>
            <a:endParaRPr/>
          </a:p>
        </p:txBody>
      </p:sp>
      <p:sp>
        <p:nvSpPr>
          <p:cNvPr id="335" name="Google Shape;335;p44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</a:pPr>
            <a:r>
              <a:rPr b="0" i="0" lang="en-US" sz="2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Idiopathic condition caused by overuse injury of the calcaneal apophysis in a growing child that presents with posterior heel pain.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</a:pPr>
            <a:r>
              <a:rPr b="0" i="0" lang="en-US" sz="2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commonly seen in immature athletes participating in running &amp; jumping sports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</a:pPr>
            <a:r>
              <a:rPr b="0" i="0" lang="en-US" sz="2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Treatment is usually activity modifications, stretching of the heel cord and NSAIDs as the condition typically resolves over time</a:t>
            </a:r>
            <a:endParaRPr/>
          </a:p>
        </p:txBody>
      </p:sp>
      <p:pic>
        <p:nvPicPr>
          <p:cNvPr id="336" name="Google Shape;336;p44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8200" y="2606675"/>
            <a:ext cx="4038600" cy="25130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Low Back Pain in Athletes</a:t>
            </a:r>
            <a:endParaRPr/>
          </a:p>
        </p:txBody>
      </p:sp>
      <p:sp>
        <p:nvSpPr>
          <p:cNvPr id="342" name="Google Shape;342;p45"/>
          <p:cNvSpPr txBox="1"/>
          <p:nvPr>
            <p:ph idx="1" type="body"/>
          </p:nvPr>
        </p:nvSpPr>
        <p:spPr>
          <a:xfrm>
            <a:off x="381000" y="1600200"/>
            <a:ext cx="47244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Low back pain is very common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Pain for 3 weeks should be seen by MD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Physical examination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FABER test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Paraspinal spasm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Straight leg raise</a:t>
            </a:r>
            <a:endParaRPr/>
          </a:p>
        </p:txBody>
      </p:sp>
      <p:pic>
        <p:nvPicPr>
          <p:cNvPr descr="lowerbackache" id="343" name="Google Shape;343;p45"/>
          <p:cNvPicPr preferRelativeResize="0"/>
          <p:nvPr/>
        </p:nvPicPr>
        <p:blipFill rotWithShape="1">
          <a:blip r:embed="rId3">
            <a:alphaModFix/>
          </a:blip>
          <a:srcRect b="0" l="0" r="10697" t="0"/>
          <a:stretch/>
        </p:blipFill>
        <p:spPr>
          <a:xfrm>
            <a:off x="6248400" y="1752600"/>
            <a:ext cx="2170112" cy="3390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011_f2" id="344" name="Google Shape;344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48400" y="1828800"/>
            <a:ext cx="2192337" cy="3124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lr" id="345" name="Google Shape;345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10200" y="2362200"/>
            <a:ext cx="3533775" cy="2432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4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Low Back Pain in Athletes</a:t>
            </a:r>
            <a:endParaRPr/>
          </a:p>
        </p:txBody>
      </p:sp>
      <p:sp>
        <p:nvSpPr>
          <p:cNvPr id="351" name="Google Shape;351;p46"/>
          <p:cNvSpPr txBox="1"/>
          <p:nvPr>
            <p:ph idx="1" type="body"/>
          </p:nvPr>
        </p:nvSpPr>
        <p:spPr>
          <a:xfrm>
            <a:off x="457200" y="1600200"/>
            <a:ext cx="43434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Imaging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Start with plain film with obliques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Noto Sans Symbols"/>
              <a:buChar char="■"/>
            </a:pPr>
            <a:r>
              <a:rPr b="0" i="0" lang="en-US" sz="2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Looking for Pars Intarticularis defect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Role of SPECT scanning is controversial unless diagnosis is in question (tumor?)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MRI for disc, edema, tumor, infection</a:t>
            </a:r>
            <a:endParaRPr/>
          </a:p>
        </p:txBody>
      </p:sp>
      <p:pic>
        <p:nvPicPr>
          <p:cNvPr descr="3702rad0651-02" id="352" name="Google Shape;352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3000" y="2209800"/>
            <a:ext cx="3733800" cy="2800350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46"/>
          <p:cNvSpPr/>
          <p:nvPr/>
        </p:nvSpPr>
        <p:spPr>
          <a:xfrm>
            <a:off x="6238875" y="2228850"/>
            <a:ext cx="1535112" cy="1549400"/>
          </a:xfrm>
          <a:custGeom>
            <a:rect b="b" l="l" r="r" t="t"/>
            <a:pathLst>
              <a:path extrusionOk="0" h="976" w="967">
                <a:moveTo>
                  <a:pt x="793" y="724"/>
                </a:moveTo>
                <a:cubicBezTo>
                  <a:pt x="688" y="729"/>
                  <a:pt x="639" y="697"/>
                  <a:pt x="610" y="785"/>
                </a:cubicBezTo>
                <a:cubicBezTo>
                  <a:pt x="605" y="834"/>
                  <a:pt x="616" y="864"/>
                  <a:pt x="570" y="880"/>
                </a:cubicBezTo>
                <a:cubicBezTo>
                  <a:pt x="538" y="910"/>
                  <a:pt x="525" y="951"/>
                  <a:pt x="488" y="975"/>
                </a:cubicBezTo>
                <a:cubicBezTo>
                  <a:pt x="461" y="973"/>
                  <a:pt x="433" y="976"/>
                  <a:pt x="407" y="968"/>
                </a:cubicBezTo>
                <a:cubicBezTo>
                  <a:pt x="399" y="966"/>
                  <a:pt x="393" y="955"/>
                  <a:pt x="393" y="947"/>
                </a:cubicBezTo>
                <a:cubicBezTo>
                  <a:pt x="384" y="783"/>
                  <a:pt x="477" y="627"/>
                  <a:pt x="326" y="582"/>
                </a:cubicBezTo>
                <a:cubicBezTo>
                  <a:pt x="300" y="564"/>
                  <a:pt x="220" y="526"/>
                  <a:pt x="190" y="521"/>
                </a:cubicBezTo>
                <a:cubicBezTo>
                  <a:pt x="80" y="532"/>
                  <a:pt x="167" y="519"/>
                  <a:pt x="102" y="561"/>
                </a:cubicBezTo>
                <a:cubicBezTo>
                  <a:pt x="79" y="559"/>
                  <a:pt x="54" y="564"/>
                  <a:pt x="34" y="554"/>
                </a:cubicBezTo>
                <a:cubicBezTo>
                  <a:pt x="20" y="547"/>
                  <a:pt x="7" y="514"/>
                  <a:pt x="7" y="514"/>
                </a:cubicBezTo>
                <a:cubicBezTo>
                  <a:pt x="5" y="507"/>
                  <a:pt x="0" y="500"/>
                  <a:pt x="0" y="493"/>
                </a:cubicBezTo>
                <a:cubicBezTo>
                  <a:pt x="0" y="457"/>
                  <a:pt x="3" y="421"/>
                  <a:pt x="7" y="385"/>
                </a:cubicBezTo>
                <a:cubicBezTo>
                  <a:pt x="14" y="315"/>
                  <a:pt x="98" y="315"/>
                  <a:pt x="149" y="297"/>
                </a:cubicBezTo>
                <a:cubicBezTo>
                  <a:pt x="165" y="282"/>
                  <a:pt x="191" y="254"/>
                  <a:pt x="210" y="243"/>
                </a:cubicBezTo>
                <a:cubicBezTo>
                  <a:pt x="223" y="236"/>
                  <a:pt x="237" y="234"/>
                  <a:pt x="251" y="229"/>
                </a:cubicBezTo>
                <a:cubicBezTo>
                  <a:pt x="258" y="227"/>
                  <a:pt x="271" y="222"/>
                  <a:pt x="271" y="222"/>
                </a:cubicBezTo>
                <a:cubicBezTo>
                  <a:pt x="311" y="184"/>
                  <a:pt x="350" y="155"/>
                  <a:pt x="366" y="100"/>
                </a:cubicBezTo>
                <a:cubicBezTo>
                  <a:pt x="376" y="0"/>
                  <a:pt x="359" y="9"/>
                  <a:pt x="461" y="19"/>
                </a:cubicBezTo>
                <a:cubicBezTo>
                  <a:pt x="412" y="158"/>
                  <a:pt x="363" y="386"/>
                  <a:pt x="515" y="432"/>
                </a:cubicBezTo>
                <a:cubicBezTo>
                  <a:pt x="566" y="466"/>
                  <a:pt x="597" y="493"/>
                  <a:pt x="685" y="439"/>
                </a:cubicBezTo>
                <a:cubicBezTo>
                  <a:pt x="710" y="424"/>
                  <a:pt x="684" y="379"/>
                  <a:pt x="692" y="351"/>
                </a:cubicBezTo>
                <a:cubicBezTo>
                  <a:pt x="698" y="330"/>
                  <a:pt x="732" y="331"/>
                  <a:pt x="753" y="324"/>
                </a:cubicBezTo>
                <a:cubicBezTo>
                  <a:pt x="760" y="322"/>
                  <a:pt x="773" y="317"/>
                  <a:pt x="773" y="317"/>
                </a:cubicBezTo>
                <a:cubicBezTo>
                  <a:pt x="802" y="319"/>
                  <a:pt x="851" y="296"/>
                  <a:pt x="861" y="324"/>
                </a:cubicBezTo>
                <a:cubicBezTo>
                  <a:pt x="963" y="610"/>
                  <a:pt x="768" y="567"/>
                  <a:pt x="908" y="588"/>
                </a:cubicBezTo>
                <a:cubicBezTo>
                  <a:pt x="913" y="595"/>
                  <a:pt x="921" y="601"/>
                  <a:pt x="922" y="609"/>
                </a:cubicBezTo>
                <a:cubicBezTo>
                  <a:pt x="925" y="636"/>
                  <a:pt x="967" y="898"/>
                  <a:pt x="881" y="927"/>
                </a:cubicBezTo>
                <a:cubicBezTo>
                  <a:pt x="863" y="925"/>
                  <a:pt x="837" y="935"/>
                  <a:pt x="827" y="920"/>
                </a:cubicBezTo>
                <a:cubicBezTo>
                  <a:pt x="802" y="882"/>
                  <a:pt x="832" y="837"/>
                  <a:pt x="800" y="792"/>
                </a:cubicBezTo>
                <a:cubicBezTo>
                  <a:pt x="787" y="752"/>
                  <a:pt x="773" y="766"/>
                  <a:pt x="793" y="724"/>
                </a:cubicBezTo>
                <a:close/>
              </a:path>
            </a:pathLst>
          </a:custGeom>
          <a:noFill/>
          <a:ln cap="flat" cmpd="sng" w="412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Low Back Pain in Athletes</a:t>
            </a:r>
            <a:endParaRPr/>
          </a:p>
        </p:txBody>
      </p:sp>
      <p:sp>
        <p:nvSpPr>
          <p:cNvPr id="359" name="Google Shape;359;p47"/>
          <p:cNvSpPr txBox="1"/>
          <p:nvPr>
            <p:ph idx="1" type="body"/>
          </p:nvPr>
        </p:nvSpPr>
        <p:spPr>
          <a:xfrm>
            <a:off x="457200" y="1600200"/>
            <a:ext cx="5181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Pars Interarticularis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Most common cause of back pain in adolescents 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Can be an acute fracture (hot on SPECT) or chronic (cold on SPECT)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Some give braces for those with acute fractures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No difference in outcomes from true healing and fibrous union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SYMPTOMATIC TREATMENT</a:t>
            </a:r>
            <a:endParaRPr/>
          </a:p>
        </p:txBody>
      </p:sp>
      <p:pic>
        <p:nvPicPr>
          <p:cNvPr descr="f_spect" id="360" name="Google Shape;360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3600" y="2057400"/>
            <a:ext cx="2895600" cy="289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4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Low Back Pain in Athletes</a:t>
            </a:r>
            <a:endParaRPr/>
          </a:p>
        </p:txBody>
      </p:sp>
      <p:sp>
        <p:nvSpPr>
          <p:cNvPr id="366" name="Google Shape;366;p48"/>
          <p:cNvSpPr txBox="1"/>
          <p:nvPr>
            <p:ph idx="1" type="body"/>
          </p:nvPr>
        </p:nvSpPr>
        <p:spPr>
          <a:xfrm>
            <a:off x="457200" y="1524000"/>
            <a:ext cx="51054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Pars Interarticularis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Watch for spondylolisthesis (anterior slippage of vertebral body) esp in immature pt for progression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If fail a trial of symptomatic treatment (ie halting activity for 6 weeks, stretching, abd strengthening and NSAIDS) then consider OR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OR goal is to achieve fusion </a:t>
            </a:r>
            <a:endParaRPr/>
          </a:p>
          <a:p>
            <a:pPr indent="-236220" lvl="0" marL="342900" rtl="0" algn="l">
              <a:spcBef>
                <a:spcPts val="480"/>
              </a:spcBef>
              <a:spcAft>
                <a:spcPts val="0"/>
              </a:spcAft>
              <a:buSzPts val="1680"/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descr="art-mos3107" id="367" name="Google Shape;367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72200" y="1600200"/>
            <a:ext cx="2733675" cy="428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Low Back Pain in Athletes</a:t>
            </a:r>
            <a:endParaRPr/>
          </a:p>
        </p:txBody>
      </p:sp>
      <p:sp>
        <p:nvSpPr>
          <p:cNvPr id="373" name="Google Shape;373;p49"/>
          <p:cNvSpPr txBox="1"/>
          <p:nvPr>
            <p:ph idx="1" type="body"/>
          </p:nvPr>
        </p:nvSpPr>
        <p:spPr>
          <a:xfrm>
            <a:off x="228600" y="1600200"/>
            <a:ext cx="53340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Lumbar Disc Herniation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Rare in children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Radicular pain is common down leg. 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Positive straight leg test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Can be a ring apophysis avulsion instead of disc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Conservative treatment is the norm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OR for recalcitrant pts</a:t>
            </a:r>
            <a:endParaRPr/>
          </a:p>
        </p:txBody>
      </p:sp>
      <p:pic>
        <p:nvPicPr>
          <p:cNvPr descr="HNP_Tutor_Protrusion" id="374" name="Google Shape;374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10200" y="2209800"/>
            <a:ext cx="3467100" cy="3448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5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Low Back Pain in Athletes</a:t>
            </a:r>
            <a:endParaRPr/>
          </a:p>
        </p:txBody>
      </p:sp>
      <p:sp>
        <p:nvSpPr>
          <p:cNvPr id="380" name="Google Shape;380;p50"/>
          <p:cNvSpPr txBox="1"/>
          <p:nvPr>
            <p:ph idx="1" type="body"/>
          </p:nvPr>
        </p:nvSpPr>
        <p:spPr>
          <a:xfrm>
            <a:off x="457200" y="1600200"/>
            <a:ext cx="49530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SI joint pain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Pain with hyperextension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Positive FABER test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PT and NSAIDS cure most cases</a:t>
            </a:r>
            <a:endParaRPr/>
          </a:p>
        </p:txBody>
      </p:sp>
      <p:pic>
        <p:nvPicPr>
          <p:cNvPr descr="PelvisSIOA" id="381" name="Google Shape;381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81600" y="2362200"/>
            <a:ext cx="3657600" cy="2992437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50"/>
          <p:cNvSpPr/>
          <p:nvPr/>
        </p:nvSpPr>
        <p:spPr>
          <a:xfrm>
            <a:off x="7772400" y="3429000"/>
            <a:ext cx="533400" cy="381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83" name="Google Shape;383;p50"/>
          <p:cNvSpPr/>
          <p:nvPr/>
        </p:nvSpPr>
        <p:spPr>
          <a:xfrm>
            <a:off x="5867400" y="3429000"/>
            <a:ext cx="457200" cy="381000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5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Catastrophic Sports Injuries</a:t>
            </a:r>
            <a:endParaRPr/>
          </a:p>
        </p:txBody>
      </p:sp>
      <p:sp>
        <p:nvSpPr>
          <p:cNvPr id="389" name="Google Shape;389;p51"/>
          <p:cNvSpPr txBox="1"/>
          <p:nvPr>
            <p:ph idx="1" type="body"/>
          </p:nvPr>
        </p:nvSpPr>
        <p:spPr>
          <a:xfrm>
            <a:off x="304800" y="1524000"/>
            <a:ext cx="53340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Head and Brain injuries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Intracranial hemorrhage 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If there is a pressure phenome</a:t>
            </a:r>
            <a:r>
              <a:rPr lang="en-US"/>
              <a:t>n</a:t>
            </a: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on then decompression must occur with good outcomes. 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Concussions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Watch for second impact syndrome (50% mortality rate)</a:t>
            </a:r>
            <a:endParaRPr/>
          </a:p>
        </p:txBody>
      </p:sp>
      <p:pic>
        <p:nvPicPr>
          <p:cNvPr descr="SoccerKneeToHead75" id="390" name="Google Shape;390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35637" y="1600200"/>
            <a:ext cx="3255962" cy="498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5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Catastrophic Sports Injuries</a:t>
            </a:r>
            <a:endParaRPr/>
          </a:p>
        </p:txBody>
      </p:sp>
      <p:sp>
        <p:nvSpPr>
          <p:cNvPr id="396" name="Google Shape;396;p52"/>
          <p:cNvSpPr txBox="1"/>
          <p:nvPr>
            <p:ph idx="1" type="body"/>
          </p:nvPr>
        </p:nvSpPr>
        <p:spPr>
          <a:xfrm>
            <a:off x="457200" y="1600200"/>
            <a:ext cx="49530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Cervical Spine injuries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Most seen in American Football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Is associated with bony column disruption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Key is the immobilization on the field without removing the helmet (have screwdriver ready).</a:t>
            </a:r>
            <a:endParaRPr/>
          </a:p>
        </p:txBody>
      </p:sp>
      <p:pic>
        <p:nvPicPr>
          <p:cNvPr descr="EMT2" id="397" name="Google Shape;397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0" y="2514600"/>
            <a:ext cx="3143250" cy="237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Garamond"/>
              <a:buNone/>
            </a:pPr>
            <a:r>
              <a:rPr b="1" i="0" lang="en-US" sz="36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Stinger/Burner/Brachial Plexus Injuries</a:t>
            </a:r>
            <a:endParaRPr/>
          </a:p>
        </p:txBody>
      </p:sp>
      <p:sp>
        <p:nvSpPr>
          <p:cNvPr id="135" name="Google Shape;135;p17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</a:pPr>
            <a:r>
              <a:rPr b="0" i="0" lang="en-US" sz="20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Burners and stingers (also known as "dead arm syndrome") refer to a transient brachial plexus neuropraxia that most commonly occurs due to a direct traumatic or tractional injury in contact sports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</a:pPr>
            <a:r>
              <a:rPr b="0" i="0" lang="en-US" sz="20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full cervical ROM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</a:pPr>
            <a:r>
              <a:rPr b="0" i="0" lang="en-US" sz="20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no tenderness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</a:pPr>
            <a:r>
              <a:rPr b="0" i="0" lang="en-US" sz="20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unilateral transient weakness in C5, C6 muscles (deltoid, biceps)   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</a:pPr>
            <a:r>
              <a:rPr b="0" i="0" lang="en-US" sz="20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can have positive Spurling test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</a:pPr>
            <a:r>
              <a:rPr b="0" i="0" lang="en-US" sz="20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*OK to return to play if symptoms resolve (1-3min is typical)</a:t>
            </a:r>
            <a:endParaRPr b="0" i="0" sz="20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54000" lvl="0" marL="342900" marR="0" rtl="0" algn="l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None/>
            </a:pPr>
            <a:r>
              <a:t/>
            </a:r>
            <a:endParaRPr b="0" i="0" sz="2000" u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36" name="Google Shape;136;p17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260"/>
              <a:buFont typeface="Noto Sans Symbols"/>
              <a:buChar char="■"/>
            </a:pPr>
            <a:r>
              <a:rPr b="0" i="0" lang="en-US" sz="1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Brachial Pleuxus Injury(BPI) typically result of high-speed injury (mostly motorcycles-83%)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260"/>
              <a:buFont typeface="Noto Sans Symbols"/>
              <a:buChar char="■"/>
            </a:pPr>
            <a:r>
              <a:rPr b="0" i="0" lang="en-US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Preganglionic (avulsion proximal to dorsal root ganglion, ie.CNS=poor prognosis)</a:t>
            </a:r>
            <a:endParaRPr/>
          </a:p>
          <a:p>
            <a:pPr indent="-228600" lvl="2" marL="1143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260"/>
              <a:buFont typeface="Noto Sans Symbols"/>
              <a:buChar char="■"/>
            </a:pPr>
            <a:r>
              <a:rPr b="0" i="0" lang="en-US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Horner’s syndrome</a:t>
            </a:r>
            <a:endParaRPr/>
          </a:p>
          <a:p>
            <a:pPr indent="-228600" lvl="2" marL="1143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260"/>
              <a:buFont typeface="Noto Sans Symbols"/>
              <a:buChar char="■"/>
            </a:pPr>
            <a:r>
              <a:rPr b="0" i="0" lang="en-US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Winged scapula</a:t>
            </a:r>
            <a:endParaRPr/>
          </a:p>
          <a:p>
            <a:pPr indent="-228600" lvl="2" marL="1143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260"/>
              <a:buFont typeface="Noto Sans Symbols"/>
              <a:buChar char="■"/>
            </a:pPr>
            <a:r>
              <a:rPr b="0" i="0" lang="en-US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Flail arm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260"/>
              <a:buFont typeface="Noto Sans Symbols"/>
              <a:buChar char="■"/>
            </a:pPr>
            <a:r>
              <a:rPr b="0" i="0" lang="en-US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Postganglionic involves PNS, good prognosis 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5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Catastrophic Sports Injuries</a:t>
            </a:r>
            <a:endParaRPr/>
          </a:p>
        </p:txBody>
      </p:sp>
      <p:sp>
        <p:nvSpPr>
          <p:cNvPr id="403" name="Google Shape;403;p53"/>
          <p:cNvSpPr txBox="1"/>
          <p:nvPr>
            <p:ph idx="1" type="body"/>
          </p:nvPr>
        </p:nvSpPr>
        <p:spPr>
          <a:xfrm>
            <a:off x="457200" y="1600200"/>
            <a:ext cx="5105400" cy="40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Sudden Death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Hypertrophic cardiomyopathy, aortic stenosis, aortic stenosis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Dysrhythmias 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Cardiac contusion or commotio cordis</a:t>
            </a:r>
            <a:endParaRPr/>
          </a:p>
        </p:txBody>
      </p:sp>
      <p:pic>
        <p:nvPicPr>
          <p:cNvPr descr="052104_Navy_Bossi" id="404" name="Google Shape;404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4000" y="1752600"/>
            <a:ext cx="3163887" cy="402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5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Miscellaneous Sport Issues</a:t>
            </a:r>
            <a:endParaRPr/>
          </a:p>
        </p:txBody>
      </p:sp>
      <p:sp>
        <p:nvSpPr>
          <p:cNvPr id="410" name="Google Shape;410;p54"/>
          <p:cNvSpPr txBox="1"/>
          <p:nvPr>
            <p:ph idx="1" type="body"/>
          </p:nvPr>
        </p:nvSpPr>
        <p:spPr>
          <a:xfrm>
            <a:off x="457200" y="1600200"/>
            <a:ext cx="5562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Heat Stroke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Incidence is on the rise, especially with the use of creatine 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The cause is decreased sweating and evaporation in the face of rising temperatures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Dehydration adds to the cycle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Presents with hyperpyrexia, and mental status change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Treatment is immediate cooling, IV hydration, hospitalization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Key is prevention through early hydration</a:t>
            </a:r>
            <a:endParaRPr/>
          </a:p>
        </p:txBody>
      </p:sp>
      <p:pic>
        <p:nvPicPr>
          <p:cNvPr descr="sunshine" id="411" name="Google Shape;411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48400" y="2057400"/>
            <a:ext cx="2657475" cy="354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5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Miscellaneous Sport Issues</a:t>
            </a:r>
            <a:endParaRPr/>
          </a:p>
        </p:txBody>
      </p:sp>
      <p:sp>
        <p:nvSpPr>
          <p:cNvPr id="417" name="Google Shape;417;p55"/>
          <p:cNvSpPr txBox="1"/>
          <p:nvPr>
            <p:ph idx="1" type="body"/>
          </p:nvPr>
        </p:nvSpPr>
        <p:spPr>
          <a:xfrm>
            <a:off x="228600" y="1524000"/>
            <a:ext cx="57912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Overtraining syndrome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Described as chronic muscle pain with a decrease in performance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Common in endurance sports 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VO2 max will be lower than their average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Treatment is rest (4-12 weeks) with plenty of sleep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Children should have at leas</a:t>
            </a:r>
            <a:r>
              <a:rPr lang="en-US" sz="2400"/>
              <a:t>t</a:t>
            </a: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1-2 days off/wk and 1 week off every 2 months</a:t>
            </a:r>
            <a:endParaRPr/>
          </a:p>
          <a:p>
            <a:pPr indent="-236220" lvl="0" marL="342900" rtl="0" algn="l">
              <a:spcBef>
                <a:spcPts val="480"/>
              </a:spcBef>
              <a:spcAft>
                <a:spcPts val="0"/>
              </a:spcAft>
              <a:buSzPts val="1680"/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descr="Tired%20runner" id="418" name="Google Shape;418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19800" y="1828800"/>
            <a:ext cx="2800350" cy="38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5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Miscellaneous Sport Issues</a:t>
            </a:r>
            <a:endParaRPr/>
          </a:p>
        </p:txBody>
      </p:sp>
      <p:sp>
        <p:nvSpPr>
          <p:cNvPr id="424" name="Google Shape;424;p56"/>
          <p:cNvSpPr txBox="1"/>
          <p:nvPr>
            <p:ph idx="1" type="body"/>
          </p:nvPr>
        </p:nvSpPr>
        <p:spPr>
          <a:xfrm>
            <a:off x="457200" y="1600200"/>
            <a:ext cx="50292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Steriods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Very common- 8% of high school athletes use anabolic steroids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Pressure from home/school fuels the need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Signs of increased acne, increased muscle, temperament changes, testicular atrophy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Downside: hepatic cancer, depression, suicide </a:t>
            </a:r>
            <a:endParaRPr/>
          </a:p>
        </p:txBody>
      </p:sp>
      <p:pic>
        <p:nvPicPr>
          <p:cNvPr descr="steriods1" id="425" name="Google Shape;425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62600" y="1981200"/>
            <a:ext cx="3349625" cy="38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5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Miscellaneous Sport Issues</a:t>
            </a:r>
            <a:endParaRPr/>
          </a:p>
        </p:txBody>
      </p:sp>
      <p:sp>
        <p:nvSpPr>
          <p:cNvPr id="431" name="Google Shape;431;p57"/>
          <p:cNvSpPr txBox="1"/>
          <p:nvPr>
            <p:ph idx="1" type="body"/>
          </p:nvPr>
        </p:nvSpPr>
        <p:spPr>
          <a:xfrm>
            <a:off x="457200" y="1600200"/>
            <a:ext cx="50292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Creatine	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Used as a nutritional supplement for increased body mass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Complaints include increased muscle cramps, inability to play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Long-term data is unknown </a:t>
            </a:r>
            <a:endParaRPr/>
          </a:p>
        </p:txBody>
      </p:sp>
      <p:pic>
        <p:nvPicPr>
          <p:cNvPr descr="SSF20%20Final%20Power%20gets%20cramp%20in%20the%205th" id="432" name="Google Shape;432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62600" y="1524000"/>
            <a:ext cx="3325812" cy="389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5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Thanks for Listening!</a:t>
            </a:r>
            <a:endParaRPr/>
          </a:p>
        </p:txBody>
      </p:sp>
      <p:sp>
        <p:nvSpPr>
          <p:cNvPr id="438" name="Google Shape;438;p58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00660" lvl="0" marL="342900" rtl="0" algn="l"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t/>
            </a:r>
            <a:endParaRPr sz="32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Upper Extremity Injuries</a:t>
            </a:r>
            <a:endParaRPr/>
          </a:p>
        </p:txBody>
      </p:sp>
      <p:sp>
        <p:nvSpPr>
          <p:cNvPr id="142" name="Google Shape;142;p18"/>
          <p:cNvSpPr txBox="1"/>
          <p:nvPr>
            <p:ph idx="1" type="body"/>
          </p:nvPr>
        </p:nvSpPr>
        <p:spPr>
          <a:xfrm>
            <a:off x="457200" y="1600200"/>
            <a:ext cx="5257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Glenohumeral joint dislocation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Massive pain and inability to move shoulder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May even complain of weakness in arm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Diagnosis by PE and X-ray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Treatment is by relocation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If dislocation occurs in those younger than 18 then there is a &gt;80% chance of recurrent dislocation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■"/>
            </a:pPr>
            <a:r>
              <a:rPr b="0" i="0" lang="en-US" sz="2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May need to consider arthroscopic stabilization</a:t>
            </a:r>
            <a:endParaRPr/>
          </a:p>
        </p:txBody>
      </p:sp>
      <p:pic>
        <p:nvPicPr>
          <p:cNvPr descr="disloc4" id="143" name="Google Shape;14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86400" y="1905000"/>
            <a:ext cx="3505200" cy="15351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xray" id="144" name="Google Shape;144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53200" y="4038600"/>
            <a:ext cx="1733550" cy="1952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Little League shoulder</a:t>
            </a:r>
            <a:endParaRPr/>
          </a:p>
        </p:txBody>
      </p:sp>
      <p:sp>
        <p:nvSpPr>
          <p:cNvPr id="150" name="Google Shape;150;p19"/>
          <p:cNvSpPr txBox="1"/>
          <p:nvPr>
            <p:ph idx="1" type="body"/>
          </p:nvPr>
        </p:nvSpPr>
        <p:spPr>
          <a:xfrm>
            <a:off x="457200" y="1600200"/>
            <a:ext cx="51054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Overuse injury to the proximal humeral physis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Seen in throwers between 11-16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Diagnosis made by X-ray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Treatment is no throwing for 6 weeks, followed by </a:t>
            </a:r>
            <a:r>
              <a:rPr lang="en-US"/>
              <a:t>X-</a:t>
            </a: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ray evaluation showing nl physis</a:t>
            </a:r>
            <a:endParaRPr/>
          </a:p>
        </p:txBody>
      </p:sp>
      <p:pic>
        <p:nvPicPr>
          <p:cNvPr descr="f02000135009b" id="151" name="Google Shape;15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0" y="1981200"/>
            <a:ext cx="3171825" cy="3876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Medial Epicondylitis</a:t>
            </a:r>
            <a:endParaRPr/>
          </a:p>
        </p:txBody>
      </p:sp>
      <p:sp>
        <p:nvSpPr>
          <p:cNvPr id="157" name="Google Shape;157;p20"/>
          <p:cNvSpPr txBox="1"/>
          <p:nvPr>
            <p:ph idx="1" type="body"/>
          </p:nvPr>
        </p:nvSpPr>
        <p:spPr>
          <a:xfrm>
            <a:off x="457200" y="1600200"/>
            <a:ext cx="54102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Also known as Little league elbow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Diagnosis by pain in acceleration phase of throwing motion. 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Age is usually 8-12 years old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Treatment is no throwing, ice and NSAIDS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Throwing may resume once pain has resolved</a:t>
            </a:r>
            <a:endParaRPr/>
          </a:p>
        </p:txBody>
      </p:sp>
      <p:pic>
        <p:nvPicPr>
          <p:cNvPr descr="golferse" id="158" name="Google Shape;158;p20"/>
          <p:cNvPicPr preferRelativeResize="0"/>
          <p:nvPr/>
        </p:nvPicPr>
        <p:blipFill rotWithShape="1">
          <a:blip r:embed="rId3">
            <a:alphaModFix/>
          </a:blip>
          <a:srcRect b="0" l="0" r="0" t="12833"/>
          <a:stretch/>
        </p:blipFill>
        <p:spPr>
          <a:xfrm>
            <a:off x="5943600" y="1676400"/>
            <a:ext cx="2943225" cy="4657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Supracondylar Elbow Fractures</a:t>
            </a:r>
            <a:endParaRPr/>
          </a:p>
        </p:txBody>
      </p:sp>
      <p:sp>
        <p:nvSpPr>
          <p:cNvPr id="164" name="Google Shape;164;p21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980"/>
              <a:buFont typeface="Noto Sans Symbols"/>
              <a:buChar char="■"/>
            </a:pPr>
            <a:r>
              <a:rPr b="0" i="0" lang="en-US" sz="1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Supracondylar Fractures are one of the most common traumatic fractures seen in children and most commonly occur in children 5-7 years of age from a fall on an outstretched hand.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hlink"/>
              </a:buClr>
              <a:buSzPts val="980"/>
              <a:buFont typeface="Noto Sans Symbols"/>
              <a:buChar char="■"/>
            </a:pPr>
            <a:r>
              <a:rPr b="0" i="0" lang="en-US" sz="14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Neuro exam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980"/>
              <a:buFont typeface="Noto Sans Symbols"/>
              <a:buChar char="■"/>
            </a:pPr>
            <a:r>
              <a:rPr b="0" i="0" lang="en-US" sz="14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AIN neuropraxia-unable to flex the interphalangeal joint of the thumb and the distal interphalangeal joint of the index finger (can't make A-OK sign)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980"/>
              <a:buFont typeface="Noto Sans Symbols"/>
              <a:buChar char="■"/>
            </a:pPr>
            <a:r>
              <a:rPr b="0" i="0" lang="en-US" sz="14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Radial N. neuropraxia-inability to extend wrist, MCP joints, thumb IP joint</a:t>
            </a:r>
            <a:endParaRPr/>
          </a:p>
          <a:p>
            <a:pPr indent="-228600" lvl="2" marL="11430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2"/>
              </a:buClr>
              <a:buSzPts val="980"/>
              <a:buFont typeface="Noto Sans Symbols"/>
              <a:buChar char="■"/>
            </a:pPr>
            <a:r>
              <a:rPr b="0" i="0" lang="en-US" sz="14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PIP and DIP can still be extended via intrinsic function (ulnar n.)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980"/>
              <a:buFont typeface="Noto Sans Symbols"/>
              <a:buChar char="■"/>
            </a:pPr>
            <a:r>
              <a:rPr b="0" i="0" lang="en-US" sz="14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Nearly all cases of neurapraxia following supracondylar humerus fractures resolve spontaneously</a:t>
            </a:r>
            <a:endParaRPr/>
          </a:p>
          <a:p>
            <a:pPr indent="-228600" lvl="2" marL="11430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2"/>
              </a:buClr>
              <a:buSzPts val="980"/>
              <a:buFont typeface="Noto Sans Symbols"/>
              <a:buChar char="■"/>
            </a:pPr>
            <a:r>
              <a:rPr b="0" i="0" lang="en-US" sz="14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further diagnostic studies are not indicated in the acute setting</a:t>
            </a:r>
            <a:endParaRPr/>
          </a:p>
          <a:p>
            <a:pPr indent="-280670" lvl="0" marL="342900" marR="0" rtl="0" algn="l">
              <a:spcBef>
                <a:spcPts val="280"/>
              </a:spcBef>
              <a:spcAft>
                <a:spcPts val="0"/>
              </a:spcAft>
              <a:buClr>
                <a:schemeClr val="hlink"/>
              </a:buClr>
              <a:buSzPts val="980"/>
              <a:buFont typeface="Noto Sans Symbols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5" name="Google Shape;165;p21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700"/>
              <a:buFont typeface="Noto Sans Symbols"/>
              <a:buChar char="■"/>
            </a:pPr>
            <a:r>
              <a:rPr b="1" i="0" lang="en-US" sz="1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Gartland Classification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hlink"/>
              </a:buClr>
              <a:buSzPts val="700"/>
              <a:buFont typeface="Noto Sans Symbols"/>
              <a:buChar char="■"/>
            </a:pPr>
            <a:r>
              <a:rPr b="0" i="0" lang="en-US" sz="1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(may be extension or flexion type)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hlink"/>
              </a:buClr>
              <a:buSzPts val="700"/>
              <a:buFont typeface="Noto Sans Symbols"/>
              <a:buChar char="■"/>
            </a:pPr>
            <a:br>
              <a:rPr b="0" i="0" lang="en-US" sz="1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b="0" i="0" lang="en-US" sz="1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Type I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hlink"/>
              </a:buClr>
              <a:buSzPts val="700"/>
              <a:buFont typeface="Noto Sans Symbols"/>
              <a:buChar char="■"/>
            </a:pPr>
            <a:r>
              <a:rPr b="0" i="0" lang="en-US" sz="1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Nondisplaced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hlink"/>
              </a:buClr>
              <a:buSzPts val="700"/>
              <a:buFont typeface="Noto Sans Symbols"/>
              <a:buChar char="■"/>
            </a:pPr>
            <a:r>
              <a:rPr b="0" i="0" lang="en-US" sz="1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Beware of subtle medial comminution leading to cubitus varus which technically means it is not a Type I Fracture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hlink"/>
              </a:buClr>
              <a:buSzPts val="700"/>
              <a:buFont typeface="Noto Sans Symbols"/>
              <a:buChar char="■"/>
            </a:pPr>
            <a:r>
              <a:rPr b="0" i="0" lang="en-US" sz="1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Treated with cast immobilization x 3-4wks, with radiographs at 1 week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hlink"/>
              </a:buClr>
              <a:buSzPts val="700"/>
              <a:buFont typeface="Noto Sans Symbols"/>
              <a:buChar char="■"/>
            </a:pPr>
            <a:br>
              <a:rPr b="0" i="0" lang="en-US" sz="1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b="0" i="0" lang="en-US" sz="1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Type II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hlink"/>
              </a:buClr>
              <a:buSzPts val="700"/>
              <a:buFont typeface="Noto Sans Symbols"/>
              <a:buChar char="■"/>
            </a:pPr>
            <a:r>
              <a:rPr b="0" i="0" lang="en-US" sz="1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Displaced, in 1 plane  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hlink"/>
              </a:buClr>
              <a:buSzPts val="700"/>
              <a:buFont typeface="Noto Sans Symbols"/>
              <a:buChar char="■"/>
            </a:pPr>
            <a:r>
              <a:rPr b="0" i="0" lang="en-US" sz="1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Posterior cortex and posterior periosteal hinge intact  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hlink"/>
              </a:buClr>
              <a:buSzPts val="700"/>
              <a:buFont typeface="Noto Sans Symbols"/>
              <a:buChar char="■"/>
            </a:pPr>
            <a:r>
              <a:rPr b="0" i="0" lang="en-US" sz="1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Deformity is in the sagittal plane only  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hlink"/>
              </a:buClr>
              <a:buSzPts val="700"/>
              <a:buFont typeface="Noto Sans Symbols"/>
              <a:buChar char="■"/>
            </a:pPr>
            <a:r>
              <a:rPr b="0" i="0" lang="en-US" sz="1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Typically treated with CRPP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hlink"/>
              </a:buClr>
              <a:buSzPts val="700"/>
              <a:buFont typeface="Noto Sans Symbols"/>
              <a:buChar char="■"/>
            </a:pPr>
            <a:br>
              <a:rPr b="0" i="0" lang="en-US" sz="1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b="0" i="0" lang="en-US" sz="1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Type III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hlink"/>
              </a:buClr>
              <a:buSzPts val="700"/>
              <a:buFont typeface="Noto Sans Symbols"/>
              <a:buChar char="■"/>
            </a:pPr>
            <a:r>
              <a:rPr b="0" i="0" lang="en-US" sz="1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Displaced, in 2 or 3 planes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hlink"/>
              </a:buClr>
              <a:buSzPts val="700"/>
              <a:buFont typeface="Noto Sans Symbols"/>
              <a:buChar char="■"/>
            </a:pPr>
            <a:r>
              <a:rPr b="0" i="0" lang="en-US" sz="1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Treated most commonly with CRPP or open reduction if needed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hlink"/>
              </a:buClr>
              <a:buSzPts val="700"/>
              <a:buFont typeface="Noto Sans Symbols"/>
              <a:buChar char="■"/>
            </a:pPr>
            <a:br>
              <a:rPr b="0" i="0" lang="en-US" sz="1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b="0" i="0" lang="en-US" sz="1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Type IV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hlink"/>
              </a:buClr>
              <a:buSzPts val="700"/>
              <a:buFont typeface="Noto Sans Symbols"/>
              <a:buChar char="■"/>
            </a:pPr>
            <a:r>
              <a:rPr b="0" i="0" lang="en-US" sz="1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Complete periosteal disruption with instability in flexion and extension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hlink"/>
              </a:buClr>
              <a:buSzPts val="700"/>
              <a:buFont typeface="Noto Sans Symbols"/>
              <a:buChar char="■"/>
            </a:pPr>
            <a:r>
              <a:rPr b="0" i="0" lang="en-US" sz="1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Diagnosed with examination under anesthesia during surgery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hlink"/>
              </a:buClr>
              <a:buSzPts val="700"/>
              <a:buFont typeface="Noto Sans Symbols"/>
              <a:buChar char="■"/>
            </a:pPr>
            <a:r>
              <a:rPr b="0" i="0" lang="en-US" sz="1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Treated most commonly with CRPP or open reduction if needed</a:t>
            </a:r>
            <a:endParaRPr/>
          </a:p>
          <a:p>
            <a:pPr indent="-298450" lvl="0" marL="342900" marR="0" rtl="0" algn="l">
              <a:spcBef>
                <a:spcPts val="200"/>
              </a:spcBef>
              <a:spcAft>
                <a:spcPts val="0"/>
              </a:spcAft>
              <a:buClr>
                <a:schemeClr val="hlink"/>
              </a:buClr>
              <a:buSzPts val="700"/>
              <a:buFont typeface="Noto Sans Symbols"/>
              <a:buNone/>
            </a:pPr>
            <a:r>
              <a:t/>
            </a:r>
            <a:endParaRPr b="0" i="0" sz="1000" u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Physiolysis of the Distal Radius</a:t>
            </a:r>
            <a:endParaRPr/>
          </a:p>
        </p:txBody>
      </p:sp>
      <p:sp>
        <p:nvSpPr>
          <p:cNvPr id="171" name="Google Shape;171;p22"/>
          <p:cNvSpPr txBox="1"/>
          <p:nvPr>
            <p:ph idx="1" type="body"/>
          </p:nvPr>
        </p:nvSpPr>
        <p:spPr>
          <a:xfrm>
            <a:off x="152400" y="1600200"/>
            <a:ext cx="7924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Most commonly seen in gymnasts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Described as insidious onset of pain at wrist. With some swelling noted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Radiographs show physis that is separating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Treatment is rest with restriction of weight bearing activities for 6-8 weeks with or without immobilization. </a:t>
            </a:r>
            <a:endParaRPr/>
          </a:p>
          <a:p>
            <a:pPr indent="-218440" lvl="0" marL="342900" rtl="0" algn="l"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_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